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137"/>
  </p:handoutMasterIdLst>
  <p:sldIdLst>
    <p:sldId id="256" r:id="rId4"/>
    <p:sldId id="751" r:id="rId5"/>
    <p:sldId id="279" r:id="rId6"/>
    <p:sldId id="759" r:id="rId8"/>
    <p:sldId id="760" r:id="rId9"/>
    <p:sldId id="781" r:id="rId10"/>
    <p:sldId id="888" r:id="rId11"/>
    <p:sldId id="889" r:id="rId12"/>
    <p:sldId id="866" r:id="rId13"/>
    <p:sldId id="913" r:id="rId14"/>
    <p:sldId id="915" r:id="rId15"/>
    <p:sldId id="870" r:id="rId16"/>
    <p:sldId id="871" r:id="rId17"/>
    <p:sldId id="918" r:id="rId18"/>
    <p:sldId id="919" r:id="rId19"/>
    <p:sldId id="920" r:id="rId20"/>
    <p:sldId id="921" r:id="rId21"/>
    <p:sldId id="922" r:id="rId22"/>
    <p:sldId id="924" r:id="rId23"/>
    <p:sldId id="925" r:id="rId24"/>
    <p:sldId id="926" r:id="rId25"/>
    <p:sldId id="927" r:id="rId26"/>
    <p:sldId id="929" r:id="rId27"/>
    <p:sldId id="930" r:id="rId28"/>
    <p:sldId id="931" r:id="rId29"/>
    <p:sldId id="932" r:id="rId30"/>
    <p:sldId id="933" r:id="rId31"/>
    <p:sldId id="934" r:id="rId32"/>
    <p:sldId id="936" r:id="rId33"/>
    <p:sldId id="937" r:id="rId34"/>
    <p:sldId id="938" r:id="rId35"/>
    <p:sldId id="939" r:id="rId36"/>
    <p:sldId id="940" r:id="rId37"/>
    <p:sldId id="941" r:id="rId38"/>
    <p:sldId id="942" r:id="rId39"/>
    <p:sldId id="943" r:id="rId40"/>
    <p:sldId id="944" r:id="rId41"/>
    <p:sldId id="946" r:id="rId42"/>
    <p:sldId id="945" r:id="rId43"/>
    <p:sldId id="947" r:id="rId44"/>
    <p:sldId id="956" r:id="rId45"/>
    <p:sldId id="955" r:id="rId46"/>
    <p:sldId id="954" r:id="rId47"/>
    <p:sldId id="953" r:id="rId48"/>
    <p:sldId id="952" r:id="rId49"/>
    <p:sldId id="951" r:id="rId50"/>
    <p:sldId id="960" r:id="rId51"/>
    <p:sldId id="959" r:id="rId52"/>
    <p:sldId id="958" r:id="rId53"/>
    <p:sldId id="957" r:id="rId54"/>
    <p:sldId id="966" r:id="rId55"/>
    <p:sldId id="965" r:id="rId56"/>
    <p:sldId id="964" r:id="rId57"/>
    <p:sldId id="963" r:id="rId58"/>
    <p:sldId id="962" r:id="rId59"/>
    <p:sldId id="961" r:id="rId60"/>
    <p:sldId id="949" r:id="rId61"/>
    <p:sldId id="974" r:id="rId62"/>
    <p:sldId id="973" r:id="rId63"/>
    <p:sldId id="972" r:id="rId64"/>
    <p:sldId id="971" r:id="rId65"/>
    <p:sldId id="970" r:id="rId66"/>
    <p:sldId id="979" r:id="rId67"/>
    <p:sldId id="976" r:id="rId68"/>
    <p:sldId id="978" r:id="rId69"/>
    <p:sldId id="977" r:id="rId70"/>
    <p:sldId id="975" r:id="rId71"/>
    <p:sldId id="968" r:id="rId72"/>
    <p:sldId id="981" r:id="rId73"/>
    <p:sldId id="984" r:id="rId74"/>
    <p:sldId id="983" r:id="rId75"/>
    <p:sldId id="982" r:id="rId76"/>
    <p:sldId id="987" r:id="rId77"/>
    <p:sldId id="986" r:id="rId78"/>
    <p:sldId id="985" r:id="rId79"/>
    <p:sldId id="967" r:id="rId80"/>
    <p:sldId id="991" r:id="rId81"/>
    <p:sldId id="994" r:id="rId82"/>
    <p:sldId id="993" r:id="rId83"/>
    <p:sldId id="992" r:id="rId84"/>
    <p:sldId id="990" r:id="rId85"/>
    <p:sldId id="989" r:id="rId86"/>
    <p:sldId id="996" r:id="rId87"/>
    <p:sldId id="997" r:id="rId88"/>
    <p:sldId id="998" r:id="rId89"/>
    <p:sldId id="999" r:id="rId90"/>
    <p:sldId id="1000" r:id="rId91"/>
    <p:sldId id="995" r:id="rId92"/>
    <p:sldId id="1001" r:id="rId93"/>
    <p:sldId id="1003" r:id="rId94"/>
    <p:sldId id="1005" r:id="rId95"/>
    <p:sldId id="1006" r:id="rId96"/>
    <p:sldId id="1004" r:id="rId97"/>
    <p:sldId id="1002" r:id="rId98"/>
    <p:sldId id="1009" r:id="rId99"/>
    <p:sldId id="1010" r:id="rId100"/>
    <p:sldId id="1011" r:id="rId101"/>
    <p:sldId id="1013" r:id="rId102"/>
    <p:sldId id="1012" r:id="rId103"/>
    <p:sldId id="1008" r:id="rId104"/>
    <p:sldId id="1007" r:id="rId105"/>
    <p:sldId id="1018" r:id="rId106"/>
    <p:sldId id="1019" r:id="rId107"/>
    <p:sldId id="1017" r:id="rId108"/>
    <p:sldId id="1016" r:id="rId109"/>
    <p:sldId id="1015" r:id="rId110"/>
    <p:sldId id="1014" r:id="rId111"/>
    <p:sldId id="988" r:id="rId112"/>
    <p:sldId id="1026" r:id="rId113"/>
    <p:sldId id="1025" r:id="rId114"/>
    <p:sldId id="1024" r:id="rId115"/>
    <p:sldId id="1023" r:id="rId116"/>
    <p:sldId id="1022" r:id="rId117"/>
    <p:sldId id="1021" r:id="rId118"/>
    <p:sldId id="1032" r:id="rId119"/>
    <p:sldId id="1033" r:id="rId120"/>
    <p:sldId id="1034" r:id="rId121"/>
    <p:sldId id="1030" r:id="rId122"/>
    <p:sldId id="1029" r:id="rId123"/>
    <p:sldId id="1028" r:id="rId124"/>
    <p:sldId id="1039" r:id="rId125"/>
    <p:sldId id="1038" r:id="rId126"/>
    <p:sldId id="1037" r:id="rId127"/>
    <p:sldId id="1036" r:id="rId128"/>
    <p:sldId id="1035" r:id="rId129"/>
    <p:sldId id="1027" r:id="rId130"/>
    <p:sldId id="1020" r:id="rId131"/>
    <p:sldId id="1044" r:id="rId132"/>
    <p:sldId id="1043" r:id="rId133"/>
    <p:sldId id="1042" r:id="rId134"/>
    <p:sldId id="1047" r:id="rId135"/>
    <p:sldId id="270" r:id="rId136"/>
  </p:sldIdLst>
  <p:sldSz cx="12192000" cy="6858000"/>
  <p:notesSz cx="7103745" cy="10234295"/>
  <p:embeddedFontLst>
    <p:embeddedFont>
      <p:font typeface="黑体" panose="02010609060101010101" charset="-122"/>
      <p:regular r:id="rId142"/>
    </p:embeddedFont>
    <p:embeddedFont>
      <p:font typeface="微软雅黑" panose="020B0503020204020204" charset="-122"/>
      <p:regular r:id="rId143"/>
    </p:embeddedFont>
    <p:embeddedFont>
      <p:font typeface="华文细黑" panose="02010600040101010101" charset="-122"/>
      <p:regular r:id="rId144"/>
    </p:embeddedFont>
    <p:embeddedFont>
      <p:font typeface="Segoe UI" panose="020B0502040204020203" pitchFamily="34" charset="0"/>
      <p:regular r:id="rId145"/>
      <p:bold r:id="rId146"/>
      <p:italic r:id="rId147"/>
      <p:boldItalic r:id="rId1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8" Type="http://schemas.openxmlformats.org/officeDocument/2006/relationships/font" Target="fonts/font7.fntdata"/><Relationship Id="rId147" Type="http://schemas.openxmlformats.org/officeDocument/2006/relationships/font" Target="fonts/font6.fntdata"/><Relationship Id="rId146" Type="http://schemas.openxmlformats.org/officeDocument/2006/relationships/font" Target="fonts/font5.fntdata"/><Relationship Id="rId145" Type="http://schemas.openxmlformats.org/officeDocument/2006/relationships/font" Target="fonts/font4.fntdata"/><Relationship Id="rId144" Type="http://schemas.openxmlformats.org/officeDocument/2006/relationships/font" Target="fonts/font3.fntdata"/><Relationship Id="rId143" Type="http://schemas.openxmlformats.org/officeDocument/2006/relationships/font" Target="fonts/font2.fntdata"/><Relationship Id="rId142" Type="http://schemas.openxmlformats.org/officeDocument/2006/relationships/font" Target="fonts/font1.fntdata"/><Relationship Id="rId141" Type="http://schemas.openxmlformats.org/officeDocument/2006/relationships/commentAuthors" Target="commentAuthors.xml"/><Relationship Id="rId140" Type="http://schemas.openxmlformats.org/officeDocument/2006/relationships/tableStyles" Target="tableStyles.xml"/><Relationship Id="rId14" Type="http://schemas.openxmlformats.org/officeDocument/2006/relationships/slide" Target="slides/slide10.xml"/><Relationship Id="rId139" Type="http://schemas.openxmlformats.org/officeDocument/2006/relationships/viewProps" Target="viewProps.xml"/><Relationship Id="rId138" Type="http://schemas.openxmlformats.org/officeDocument/2006/relationships/presProps" Target="presProps.xml"/><Relationship Id="rId137" Type="http://schemas.openxmlformats.org/officeDocument/2006/relationships/handoutMaster" Target="handoutMasters/handoutMaster1.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0.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2.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4.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6.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7.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8.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0.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1.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3.pn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4.png"/><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9.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3.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7.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9.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1.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2.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3.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5.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6.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1.png"/><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9.png"/><Relationship Id="rId1" Type="http://schemas.openxmlformats.org/officeDocument/2006/relationships/image" Target="../media/image4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0.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1.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2.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4.pn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56.png"/><Relationship Id="rId1" Type="http://schemas.openxmlformats.org/officeDocument/2006/relationships/image" Target="../media/image5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7.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8.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9.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解剖学基础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7" name="文本占位符 26626"/>
          <p:cNvPicPr>
            <a:picLocks noGrp="1" noChangeAspect="1"/>
          </p:cNvPicPr>
          <p:nvPr>
            <p:ph type="body" idx="1"/>
          </p:nvPr>
        </p:nvPicPr>
        <p:blipFill>
          <a:blip r:embed="rId1"/>
          <a:stretch>
            <a:fillRect/>
          </a:stretch>
        </p:blipFill>
        <p:spPr>
          <a:xfrm>
            <a:off x="457200" y="1600200"/>
            <a:ext cx="8229600" cy="4525963"/>
          </a:xfr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32960" y="0"/>
            <a:ext cx="6096000" cy="583565"/>
          </a:xfrm>
          <a:prstGeom prst="rect">
            <a:avLst/>
          </a:prstGeom>
          <a:noFill/>
        </p:spPr>
        <p:txBody>
          <a:bodyPr wrap="square" rtlCol="0" anchor="t">
            <a:spAutoFit/>
          </a:bodyPr>
          <a:p>
            <a:r>
              <a:rPr lang="zh-CN" altLang="en-US" sz="3200" dirty="0">
                <a:sym typeface="+mn-ea"/>
              </a:rPr>
              <a:t>三叉神经 </a:t>
            </a:r>
            <a:endParaRPr lang="zh-CN" altLang="en-US" sz="3200" dirty="0">
              <a:sym typeface="+mn-ea"/>
            </a:endParaRPr>
          </a:p>
        </p:txBody>
      </p:sp>
      <p:pic>
        <p:nvPicPr>
          <p:cNvPr id="116740" name="图片 116739" descr="图11-47"/>
          <p:cNvPicPr>
            <a:picLocks noChangeAspect="1"/>
          </p:cNvPicPr>
          <p:nvPr/>
        </p:nvPicPr>
        <p:blipFill>
          <a:blip r:embed="rId1"/>
          <a:stretch>
            <a:fillRect/>
          </a:stretch>
        </p:blipFill>
        <p:spPr>
          <a:xfrm>
            <a:off x="1011555" y="934720"/>
            <a:ext cx="9362440" cy="5385435"/>
          </a:xfrm>
          <a:prstGeom prst="rect">
            <a:avLst/>
          </a:prstGeom>
          <a:noFill/>
          <a:ln w="9525">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18305" y="168910"/>
            <a:ext cx="6096000" cy="583565"/>
          </a:xfrm>
          <a:prstGeom prst="rect">
            <a:avLst/>
          </a:prstGeom>
          <a:noFill/>
        </p:spPr>
        <p:txBody>
          <a:bodyPr wrap="square" rtlCol="0" anchor="t">
            <a:spAutoFit/>
          </a:bodyPr>
          <a:p>
            <a:r>
              <a:rPr lang="zh-CN" altLang="en-US" sz="3200" dirty="0">
                <a:sym typeface="+mn-ea"/>
              </a:rPr>
              <a:t>头面部神经分布示意图 </a:t>
            </a:r>
            <a:endParaRPr lang="zh-CN" altLang="en-US" sz="3200" dirty="0">
              <a:sym typeface="+mn-ea"/>
            </a:endParaRPr>
          </a:p>
        </p:txBody>
      </p:sp>
      <p:pic>
        <p:nvPicPr>
          <p:cNvPr id="117764" name="图片 117763" descr="图11-48"/>
          <p:cNvPicPr>
            <a:picLocks noChangeAspect="1"/>
          </p:cNvPicPr>
          <p:nvPr/>
        </p:nvPicPr>
        <p:blipFill>
          <a:blip r:embed="rId1"/>
          <a:stretch>
            <a:fillRect/>
          </a:stretch>
        </p:blipFill>
        <p:spPr>
          <a:xfrm>
            <a:off x="1400810" y="1030605"/>
            <a:ext cx="9157970" cy="5069205"/>
          </a:xfrm>
          <a:prstGeom prst="rect">
            <a:avLst/>
          </a:prstGeom>
          <a:noFill/>
          <a:ln w="9525">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92225" y="1049655"/>
            <a:ext cx="9908540" cy="39643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（六）</a:t>
            </a:r>
            <a:r>
              <a:rPr lang="zh-CN" altLang="en-US" sz="2800" b="1" dirty="0">
                <a:sym typeface="+mn-ea"/>
              </a:rPr>
              <a:t>展神经</a:t>
            </a:r>
            <a:r>
              <a:rPr lang="zh-CN" altLang="en-US" sz="2800" dirty="0">
                <a:sym typeface="+mn-ea"/>
              </a:rPr>
              <a:t> </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为运动性神经，自延髓脑桥沟中部出脑，经眶上裂入眶，分布于外直肌。</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（七）</a:t>
            </a:r>
            <a:r>
              <a:rPr lang="zh-CN" altLang="en-US" sz="2800" b="1" dirty="0">
                <a:sym typeface="+mn-ea"/>
              </a:rPr>
              <a:t>面神经 </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为混合性脑神经，含有躯体运动、内脏运动和内脏感觉</a:t>
            </a:r>
            <a:r>
              <a:rPr lang="en-US" altLang="zh-CN" sz="2800">
                <a:sym typeface="+mn-ea"/>
              </a:rPr>
              <a:t>3</a:t>
            </a:r>
            <a:r>
              <a:rPr lang="zh-CN" altLang="en-US" sz="2800" dirty="0">
                <a:sym typeface="+mn-ea"/>
              </a:rPr>
              <a:t>种纤维成分。自脑桥延髓沟出脑，进入内耳门，穿内耳道底进入面神经管，由茎乳孔出颅，向前穿过腮腺到达面部。躯体运动纤维支配面肌。内脏运动运动纤维分布于下颌下腺、舌下腺、泪腺及鼻腔黏膜腺。内脏感觉纤维分布于舌前</a:t>
            </a:r>
            <a:r>
              <a:rPr lang="en-US" altLang="zh-CN" sz="2800">
                <a:sym typeface="+mn-ea"/>
              </a:rPr>
              <a:t>2/3</a:t>
            </a:r>
            <a:r>
              <a:rPr lang="zh-CN" altLang="en-US" sz="2800" dirty="0">
                <a:sym typeface="+mn-ea"/>
              </a:rPr>
              <a:t>的味蕾，传导味觉。</a:t>
            </a:r>
            <a:endParaRPr lang="zh-CN" altLang="en-US" sz="2800" dirty="0">
              <a:sym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29200" y="205740"/>
            <a:ext cx="6096000" cy="583565"/>
          </a:xfrm>
          <a:prstGeom prst="rect">
            <a:avLst/>
          </a:prstGeom>
          <a:noFill/>
        </p:spPr>
        <p:txBody>
          <a:bodyPr wrap="square" rtlCol="0" anchor="t">
            <a:spAutoFit/>
          </a:bodyPr>
          <a:p>
            <a:r>
              <a:rPr lang="zh-CN" altLang="en-US" sz="3200" dirty="0">
                <a:sym typeface="+mn-ea"/>
              </a:rPr>
              <a:t>面神经</a:t>
            </a:r>
            <a:endParaRPr lang="zh-CN" altLang="en-US" sz="3200" dirty="0">
              <a:sym typeface="+mn-ea"/>
            </a:endParaRPr>
          </a:p>
        </p:txBody>
      </p:sp>
      <p:pic>
        <p:nvPicPr>
          <p:cNvPr id="119812" name="图片 119811" descr="图11-49"/>
          <p:cNvPicPr>
            <a:picLocks noChangeAspect="1"/>
          </p:cNvPicPr>
          <p:nvPr/>
        </p:nvPicPr>
        <p:blipFill>
          <a:blip r:embed="rId1"/>
          <a:stretch>
            <a:fillRect/>
          </a:stretch>
        </p:blipFill>
        <p:spPr>
          <a:xfrm>
            <a:off x="965200" y="1043940"/>
            <a:ext cx="9521825" cy="5253990"/>
          </a:xfrm>
          <a:prstGeom prst="rect">
            <a:avLst/>
          </a:prstGeom>
          <a:noFill/>
          <a:ln w="9525">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3535" y="1110615"/>
            <a:ext cx="9831705" cy="396938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（八）</a:t>
            </a:r>
            <a:r>
              <a:rPr lang="zh-CN" altLang="en-US" sz="2800" b="1" dirty="0">
                <a:sym typeface="+mn-ea"/>
              </a:rPr>
              <a:t>前庭蜗神经　</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为感觉性脑神经，由前庭神经和蜗神经组成，前者传导平衡觉，后者传导听觉。</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（九）舌咽神经</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为混合性神经，含有躯体运动、躯体感觉、内脏运动和内脏感觉</a:t>
            </a:r>
            <a:r>
              <a:rPr lang="en-US" altLang="zh-CN" sz="2800">
                <a:sym typeface="+mn-ea"/>
              </a:rPr>
              <a:t>4</a:t>
            </a:r>
            <a:r>
              <a:rPr lang="zh-CN" altLang="en-US" sz="2800" dirty="0">
                <a:sym typeface="+mn-ea"/>
              </a:rPr>
              <a:t>种纤维成分。内脏运动纤维支配腮腺的分泌；内脏感觉纤维分布于舌后</a:t>
            </a:r>
            <a:r>
              <a:rPr lang="en-US" altLang="zh-CN" sz="2800">
                <a:sym typeface="+mn-ea"/>
              </a:rPr>
              <a:t>1/3</a:t>
            </a:r>
            <a:r>
              <a:rPr lang="zh-CN" altLang="en-US" sz="2800" dirty="0">
                <a:sym typeface="+mn-ea"/>
              </a:rPr>
              <a:t>黏膜和味蕾、咽与中耳的粘膜及颈动脉窦、颈动脉小球；躯体运动纤维支配咽肌；躯体感觉纤维分布于耳后皮肤。</a:t>
            </a:r>
            <a:endParaRPr lang="zh-CN" altLang="en-US" sz="2800" dirty="0">
              <a:sym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96995" y="149860"/>
            <a:ext cx="6096000" cy="583565"/>
          </a:xfrm>
          <a:prstGeom prst="rect">
            <a:avLst/>
          </a:prstGeom>
          <a:noFill/>
        </p:spPr>
        <p:txBody>
          <a:bodyPr wrap="square" rtlCol="0" anchor="t">
            <a:spAutoFit/>
          </a:bodyPr>
          <a:p>
            <a:r>
              <a:rPr lang="zh-CN" altLang="en-US" sz="3200" dirty="0">
                <a:sym typeface="+mn-ea"/>
              </a:rPr>
              <a:t>舌咽神经和舌下神经 </a:t>
            </a:r>
            <a:endParaRPr lang="zh-CN" altLang="en-US" sz="3200" dirty="0">
              <a:sym typeface="+mn-ea"/>
            </a:endParaRPr>
          </a:p>
        </p:txBody>
      </p:sp>
      <p:pic>
        <p:nvPicPr>
          <p:cNvPr id="121860" name="图片 121859" descr="图11-50"/>
          <p:cNvPicPr>
            <a:picLocks noChangeAspect="1"/>
          </p:cNvPicPr>
          <p:nvPr/>
        </p:nvPicPr>
        <p:blipFill>
          <a:blip r:embed="rId1"/>
          <a:stretch>
            <a:fillRect/>
          </a:stretch>
        </p:blipFill>
        <p:spPr>
          <a:xfrm>
            <a:off x="1207135" y="1245235"/>
            <a:ext cx="9126855" cy="4810125"/>
          </a:xfrm>
          <a:prstGeom prst="rect">
            <a:avLst/>
          </a:prstGeom>
          <a:noFill/>
          <a:ln w="9525">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89350" y="149860"/>
            <a:ext cx="6096000" cy="583565"/>
          </a:xfrm>
          <a:prstGeom prst="rect">
            <a:avLst/>
          </a:prstGeom>
          <a:noFill/>
        </p:spPr>
        <p:txBody>
          <a:bodyPr wrap="square" rtlCol="0" anchor="t">
            <a:spAutoFit/>
          </a:bodyPr>
          <a:p>
            <a:r>
              <a:rPr lang="zh-CN" altLang="en-US" sz="3200" dirty="0">
                <a:sym typeface="+mn-ea"/>
              </a:rPr>
              <a:t>（十）</a:t>
            </a:r>
            <a:r>
              <a:rPr lang="zh-CN" altLang="en-US" sz="3200" b="1" dirty="0">
                <a:sym typeface="+mn-ea"/>
              </a:rPr>
              <a:t>迷走神经</a:t>
            </a:r>
            <a:endParaRPr lang="zh-CN" altLang="en-US" sz="3200" b="1" dirty="0">
              <a:sym typeface="+mn-ea"/>
            </a:endParaRPr>
          </a:p>
        </p:txBody>
      </p:sp>
      <p:sp>
        <p:nvSpPr>
          <p:cNvPr id="3" name="文本框 2"/>
          <p:cNvSpPr txBox="1"/>
          <p:nvPr/>
        </p:nvSpPr>
        <p:spPr>
          <a:xfrm>
            <a:off x="669925" y="1043940"/>
            <a:ext cx="11097895"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为混合性神经，是行程最长、分布最广的脑神经。含有内脏运动、内脏感觉、躯体运动和躯体感觉</a:t>
            </a:r>
            <a:r>
              <a:rPr lang="en-US" altLang="zh-CN" sz="2800">
                <a:sym typeface="+mn-ea"/>
              </a:rPr>
              <a:t>4</a:t>
            </a:r>
            <a:r>
              <a:rPr lang="zh-CN" altLang="en-US" sz="2800" dirty="0">
                <a:sym typeface="+mn-ea"/>
              </a:rPr>
              <a:t>种纤维成分。迷走神经自延髓出脑，经颈静脉孔出颅，伴颈部大血管下行，在胸部参与构成肺丛和食管丛，在腹部参与构成腹腔丛。迷走神经沿途发出，以下主要分支：</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⒈ </a:t>
            </a:r>
            <a:r>
              <a:rPr lang="zh-CN" altLang="en-US" sz="2800" b="1" dirty="0">
                <a:sym typeface="+mn-ea"/>
              </a:rPr>
              <a:t>喉上神经　</a:t>
            </a:r>
            <a:r>
              <a:rPr lang="zh-CN" altLang="en-US" sz="2800" dirty="0">
                <a:sym typeface="+mn-ea"/>
              </a:rPr>
              <a:t>在颈部沿颈内动脉内侧下行，运动纤维支配环甲肌；感觉纤维分布于咽、会厌、舌根及声门裂以上的喉粘膜。</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⒉ </a:t>
            </a:r>
            <a:r>
              <a:rPr lang="zh-CN" altLang="en-US" sz="2800" b="1" dirty="0">
                <a:sym typeface="+mn-ea"/>
              </a:rPr>
              <a:t>喉返神经  </a:t>
            </a:r>
            <a:r>
              <a:rPr lang="zh-CN" altLang="en-US" sz="2800" dirty="0">
                <a:sym typeface="+mn-ea"/>
              </a:rPr>
              <a:t>由胸部迷走神经发出，右喉返神经勾绕右锁骨下动脉、左喉返神经绕主动脉弓返回至颈部，上行于气管食管间沟内，运动纤维支配除环甲肌以外的所有喉肌，感觉纤维分布于声门裂以下的喉粘膜。喉返神经在行程中还发出分支参与构成心丛、肺丛和食管丛。</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⒊ 腹部分支　在腹部</a:t>
            </a:r>
            <a:r>
              <a:rPr lang="zh-CN" altLang="en-US" sz="2800" b="1" dirty="0">
                <a:sym typeface="+mn-ea"/>
              </a:rPr>
              <a:t>胃前支</a:t>
            </a:r>
            <a:r>
              <a:rPr lang="zh-CN" altLang="en-US" sz="2800" dirty="0">
                <a:sym typeface="+mn-ea"/>
              </a:rPr>
              <a:t>分布于胃前壁，</a:t>
            </a:r>
            <a:r>
              <a:rPr lang="zh-CN" altLang="en-US" sz="2800" b="1" dirty="0">
                <a:sym typeface="+mn-ea"/>
              </a:rPr>
              <a:t>肝支</a:t>
            </a:r>
            <a:r>
              <a:rPr lang="zh-CN" altLang="en-US" sz="2800" dirty="0">
                <a:sym typeface="+mn-ea"/>
              </a:rPr>
              <a:t>参与构成肝丛；</a:t>
            </a:r>
            <a:r>
              <a:rPr lang="zh-CN" altLang="en-US" sz="2800" b="1" dirty="0">
                <a:sym typeface="+mn-ea"/>
              </a:rPr>
              <a:t>胃后支</a:t>
            </a:r>
            <a:r>
              <a:rPr lang="zh-CN" altLang="en-US" sz="2800" dirty="0">
                <a:sym typeface="+mn-ea"/>
              </a:rPr>
              <a:t>发布至胃后壁，</a:t>
            </a:r>
            <a:r>
              <a:rPr lang="zh-CN" altLang="en-US" sz="2800" b="1" dirty="0">
                <a:sym typeface="+mn-ea"/>
              </a:rPr>
              <a:t>腹腔支</a:t>
            </a:r>
            <a:r>
              <a:rPr lang="zh-CN" altLang="en-US" sz="2800" dirty="0">
                <a:sym typeface="+mn-ea"/>
              </a:rPr>
              <a:t>参与构成腹腔丛，分支分布于肝、胆、胰、脾、肾及结肠左曲以上的腹部消化管。</a:t>
            </a:r>
            <a:endParaRPr lang="zh-CN" altLang="en-US" sz="2800" dirty="0">
              <a:sym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97630" y="206375"/>
            <a:ext cx="6096000" cy="583565"/>
          </a:xfrm>
          <a:prstGeom prst="rect">
            <a:avLst/>
          </a:prstGeom>
          <a:noFill/>
        </p:spPr>
        <p:txBody>
          <a:bodyPr wrap="square" rtlCol="0" anchor="t">
            <a:spAutoFit/>
          </a:bodyPr>
          <a:p>
            <a:r>
              <a:rPr lang="zh-CN" altLang="en-US" sz="3200" dirty="0">
                <a:sym typeface="+mn-ea"/>
              </a:rPr>
              <a:t>迷走神经 </a:t>
            </a:r>
            <a:endParaRPr lang="zh-CN" altLang="en-US" sz="3200" dirty="0">
              <a:sym typeface="+mn-ea"/>
            </a:endParaRPr>
          </a:p>
        </p:txBody>
      </p:sp>
      <p:pic>
        <p:nvPicPr>
          <p:cNvPr id="123908" name="图片 123907" descr="图11-51"/>
          <p:cNvPicPr>
            <a:picLocks noChangeAspect="1"/>
          </p:cNvPicPr>
          <p:nvPr/>
        </p:nvPicPr>
        <p:blipFill>
          <a:blip r:embed="rId1"/>
          <a:stretch>
            <a:fillRect/>
          </a:stretch>
        </p:blipFill>
        <p:spPr>
          <a:xfrm>
            <a:off x="978535" y="1043940"/>
            <a:ext cx="8280400" cy="5096510"/>
          </a:xfrm>
          <a:prstGeom prst="rect">
            <a:avLst/>
          </a:prstGeom>
          <a:noFill/>
          <a:ln w="9525">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63040" y="1875155"/>
            <a:ext cx="9511665" cy="3107690"/>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（十一）</a:t>
            </a:r>
            <a:r>
              <a:rPr lang="zh-CN" altLang="en-US" sz="2800" b="1" dirty="0">
                <a:sym typeface="+mn-ea"/>
              </a:rPr>
              <a:t>副神经</a:t>
            </a:r>
            <a:r>
              <a:rPr lang="zh-CN" altLang="en-US" sz="2800" dirty="0">
                <a:sym typeface="+mn-ea"/>
              </a:rPr>
              <a:t> </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为运动性神经，经颈静脉孔出颅，分支支配胸锁乳突肌、斜方肌。</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（十二）</a:t>
            </a:r>
            <a:r>
              <a:rPr lang="zh-CN" altLang="en-US" sz="2800" b="1" dirty="0">
                <a:sym typeface="+mn-ea"/>
              </a:rPr>
              <a:t>舌下神经　</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为运动纤维神经，经舌下神经管出颅，支配全部舌内肌和大部分舌外肌。一侧舌下神经完全损伤时，患侧半舌肌瘫痪，伸舌时，舌尖偏向患侧。</a:t>
            </a:r>
            <a:endParaRPr lang="zh-CN" altLang="en-US" sz="2800" dirty="0">
              <a:sym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14420" y="130810"/>
            <a:ext cx="6096000" cy="521970"/>
          </a:xfrm>
          <a:prstGeom prst="rect">
            <a:avLst/>
          </a:prstGeom>
          <a:noFill/>
        </p:spPr>
        <p:txBody>
          <a:bodyPr wrap="square" rtlCol="0" anchor="t">
            <a:spAutoFit/>
          </a:bodyPr>
          <a:p>
            <a:r>
              <a:rPr lang="zh-CN" altLang="en-US" sz="2800" dirty="0">
                <a:sym typeface="+mn-ea"/>
              </a:rPr>
              <a:t>表</a:t>
            </a:r>
            <a:r>
              <a:rPr lang="en-US" altLang="zh-CN" sz="2800">
                <a:sym typeface="+mn-ea"/>
              </a:rPr>
              <a:t>11-2  </a:t>
            </a:r>
            <a:r>
              <a:rPr lang="zh-CN" altLang="en-US" sz="2800" dirty="0">
                <a:sym typeface="+mn-ea"/>
              </a:rPr>
              <a:t>脑神经简表</a:t>
            </a:r>
            <a:endParaRPr lang="zh-CN" altLang="en-US" sz="2800" dirty="0">
              <a:sym typeface="+mn-ea"/>
            </a:endParaRPr>
          </a:p>
        </p:txBody>
      </p:sp>
      <p:pic>
        <p:nvPicPr>
          <p:cNvPr id="125955" name="文本占位符 125954"/>
          <p:cNvPicPr>
            <a:picLocks noGrp="1" noChangeAspect="1"/>
          </p:cNvPicPr>
          <p:nvPr>
            <p:ph type="body" idx="1"/>
          </p:nvPr>
        </p:nvPicPr>
        <p:blipFill>
          <a:blip r:embed="rId1"/>
          <a:stretch>
            <a:fillRect/>
          </a:stretch>
        </p:blipFill>
        <p:spPr>
          <a:xfrm>
            <a:off x="1098550" y="844550"/>
            <a:ext cx="10187305" cy="560324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xfrm>
            <a:off x="3359468" y="-222250"/>
            <a:ext cx="8229600" cy="1143000"/>
          </a:xfrm>
        </p:spPr>
        <p:txBody>
          <a:bodyPr anchor="ctr" anchorCtr="0"/>
          <a:p>
            <a:r>
              <a:rPr lang="zh-CN" altLang="en-US" sz="3200" b="1" dirty="0"/>
              <a:t>二、神经系统的常用术语</a:t>
            </a:r>
            <a:endParaRPr lang="zh-CN" altLang="en-US" sz="3200" b="1" dirty="0"/>
          </a:p>
        </p:txBody>
      </p:sp>
      <p:sp>
        <p:nvSpPr>
          <p:cNvPr id="2" name="文本框 1"/>
          <p:cNvSpPr txBox="1"/>
          <p:nvPr/>
        </p:nvSpPr>
        <p:spPr>
          <a:xfrm>
            <a:off x="614045" y="920750"/>
            <a:ext cx="11316970" cy="525589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b="1" dirty="0">
                <a:sym typeface="+mn-ea"/>
              </a:rPr>
              <a:t>灰质</a:t>
            </a:r>
            <a:r>
              <a:rPr lang="zh-CN" altLang="en-US" sz="2800" dirty="0">
                <a:sym typeface="+mn-ea"/>
              </a:rPr>
              <a:t>  在中枢神经系统中，神经元的胞体及树突聚集的部位，在新鲜标本上呈灰暗色，故称灰质。</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白质</a:t>
            </a:r>
            <a:r>
              <a:rPr lang="zh-CN" altLang="en-US" sz="2800" dirty="0">
                <a:sym typeface="+mn-ea"/>
              </a:rPr>
              <a:t>  在中枢神经系统中，神经纤维聚集的部位，因神经纤维髓鞘含有类脂质，色泽亮白，如脊髓白质。</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神经核  </a:t>
            </a:r>
            <a:r>
              <a:rPr lang="zh-CN" altLang="en-US" sz="2800" dirty="0">
                <a:sym typeface="+mn-ea"/>
              </a:rPr>
              <a:t>在中枢神经系统中，除皮质以外，形态和功能上相似的神经元胞体聚集成团或柱，称为神经核。</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神经节</a:t>
            </a:r>
            <a:r>
              <a:rPr lang="zh-CN" altLang="en-US" sz="2800" dirty="0">
                <a:sym typeface="+mn-ea"/>
              </a:rPr>
              <a:t>  在周围神经系统中，形态和功能上相似的神经元胞体聚集在一起称神经节。包括感觉神经节和内脏运动神经节。</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纤维束  </a:t>
            </a:r>
            <a:r>
              <a:rPr lang="zh-CN" altLang="en-US" sz="2800" dirty="0">
                <a:sym typeface="+mn-ea"/>
              </a:rPr>
              <a:t>在中枢神经系统中，起止、行程和功能上基本相同的神经纤维聚集在一起，称为纤维束，如皮质脊髓束等。</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神经</a:t>
            </a:r>
            <a:r>
              <a:rPr lang="zh-CN" altLang="en-US" sz="2800" dirty="0">
                <a:sym typeface="+mn-ea"/>
              </a:rPr>
              <a:t>  由神经纤维在周围神经系统聚集而成。一条神经内有若干神经束，在神经全程中常反复编排、组合。</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网状结构</a:t>
            </a:r>
            <a:r>
              <a:rPr lang="zh-CN" altLang="en-US" sz="2800" dirty="0">
                <a:sym typeface="+mn-ea"/>
              </a:rPr>
              <a:t>  在中枢神经系统的某些区域，神经纤维交织成网状，网间散布有大小不等的神经元胞体，该区域称为网状结构，如脑干网状结构。</a:t>
            </a:r>
            <a:endParaRPr lang="zh-CN" altLang="en-US" sz="2800" dirty="0">
              <a:sym typeface="+mn-e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16045" y="187325"/>
            <a:ext cx="6096000" cy="583565"/>
          </a:xfrm>
          <a:prstGeom prst="rect">
            <a:avLst/>
          </a:prstGeom>
          <a:noFill/>
        </p:spPr>
        <p:txBody>
          <a:bodyPr wrap="square" rtlCol="0" anchor="t">
            <a:spAutoFit/>
          </a:bodyPr>
          <a:p>
            <a:r>
              <a:rPr lang="zh-CN" altLang="en-US" sz="3200" b="1" dirty="0">
                <a:sym typeface="+mn-ea"/>
              </a:rPr>
              <a:t>三、 内脏神经</a:t>
            </a:r>
            <a:endParaRPr lang="zh-CN" altLang="en-US" sz="3200" b="1" dirty="0">
              <a:sym typeface="+mn-ea"/>
            </a:endParaRPr>
          </a:p>
        </p:txBody>
      </p:sp>
      <p:sp>
        <p:nvSpPr>
          <p:cNvPr id="3" name="文本框 2"/>
          <p:cNvSpPr txBox="1"/>
          <p:nvPr/>
        </p:nvSpPr>
        <p:spPr>
          <a:xfrm>
            <a:off x="481330" y="770890"/>
            <a:ext cx="11266805" cy="560070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b="1" dirty="0">
                <a:sym typeface="+mn-ea"/>
              </a:rPr>
              <a:t>内脏神经　</a:t>
            </a:r>
            <a:r>
              <a:rPr lang="zh-CN" altLang="en-US" sz="2800" dirty="0">
                <a:sym typeface="+mn-ea"/>
              </a:rPr>
              <a:t>分布于内脏、心血管和腺体，分为内脏运动神经和内脏感觉神经。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（一）</a:t>
            </a:r>
            <a:r>
              <a:rPr lang="zh-CN" altLang="en-US" sz="2800" b="1" dirty="0">
                <a:sym typeface="+mn-ea"/>
              </a:rPr>
              <a:t>内脏运动神经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　内脏运动神经与躯体运动神经相比，在形态结构和功能上有许多不同之处。①躯体运动神经支配骨骼肌并受意识控制，而内脏运动神经支配平滑肌、心肌和腺体，在一定程度上不受意识控制。②躯体运动神经的低级中枢位于脑干躯体运动核和脊髓灰质前角，而内脏运动神经的低级中枢位于脑干内脏运动核和脊髓胸</a:t>
            </a:r>
            <a:r>
              <a:rPr lang="en-US" altLang="zh-CN" sz="2800">
                <a:sym typeface="+mn-ea"/>
              </a:rPr>
              <a:t>1</a:t>
            </a:r>
            <a:r>
              <a:rPr lang="zh-CN" altLang="en-US" sz="2800" dirty="0">
                <a:sym typeface="+mn-ea"/>
              </a:rPr>
              <a:t>至腰</a:t>
            </a:r>
            <a:r>
              <a:rPr lang="en-US" altLang="zh-CN" sz="2800">
                <a:sym typeface="+mn-ea"/>
              </a:rPr>
              <a:t>3</a:t>
            </a:r>
            <a:r>
              <a:rPr lang="zh-CN" altLang="en-US" sz="2800" dirty="0">
                <a:sym typeface="+mn-ea"/>
              </a:rPr>
              <a:t>节段的灰质侧角、骶</a:t>
            </a:r>
            <a:r>
              <a:rPr lang="en-US" altLang="zh-CN" sz="2800">
                <a:sym typeface="+mn-ea"/>
              </a:rPr>
              <a:t>2</a:t>
            </a:r>
            <a:r>
              <a:rPr lang="zh-CN" altLang="en-US" sz="2800" dirty="0">
                <a:sym typeface="+mn-ea"/>
              </a:rPr>
              <a:t>～</a:t>
            </a:r>
            <a:r>
              <a:rPr lang="en-US" altLang="zh-CN" sz="2800">
                <a:sym typeface="+mn-ea"/>
              </a:rPr>
              <a:t>4</a:t>
            </a:r>
            <a:r>
              <a:rPr lang="zh-CN" altLang="en-US" sz="2800" dirty="0">
                <a:sym typeface="+mn-ea"/>
              </a:rPr>
              <a:t>节段灰质的骶副交感核。③躯体运动神经自低级中枢至骨骼肌只需一个神经元，而内脏运动神经至效应器则需经过两个神经元，第一个神经元，胞体位于脑干和脊髓内，称为</a:t>
            </a:r>
            <a:r>
              <a:rPr lang="zh-CN" altLang="en-US" sz="2800" b="1" dirty="0">
                <a:sym typeface="+mn-ea"/>
              </a:rPr>
              <a:t>节前神经元</a:t>
            </a:r>
            <a:r>
              <a:rPr lang="zh-CN" altLang="en-US" sz="2800" dirty="0">
                <a:sym typeface="+mn-ea"/>
              </a:rPr>
              <a:t>，其轴突称为节前纤维；第二个神经元，胞体位于周围部的植物性神经节内，称为</a:t>
            </a:r>
            <a:r>
              <a:rPr lang="zh-CN" altLang="en-US" sz="2800" b="1" dirty="0">
                <a:sym typeface="+mn-ea"/>
              </a:rPr>
              <a:t>节后神经元</a:t>
            </a:r>
            <a:r>
              <a:rPr lang="zh-CN" altLang="en-US" sz="2800" dirty="0">
                <a:sym typeface="+mn-ea"/>
              </a:rPr>
              <a:t>，其轴突称为节后纤维。④躯体运动神经为单一纤维成分，而内脏运动神经包括交感与副交感纤维两种成分。⑤躯体运动神经以神经干的形式分布于效应器，而内脏运动神经的节后纤维则通常是先在效应器周围形成神经丛，再由神经丛分支至器官。</a:t>
            </a:r>
            <a:endParaRPr lang="zh-CN" altLang="en-US" sz="2800" dirty="0">
              <a:sym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4240" y="243840"/>
            <a:ext cx="6096000" cy="583565"/>
          </a:xfrm>
          <a:prstGeom prst="rect">
            <a:avLst/>
          </a:prstGeom>
          <a:noFill/>
        </p:spPr>
        <p:txBody>
          <a:bodyPr wrap="square" rtlCol="0" anchor="t">
            <a:spAutoFit/>
          </a:bodyPr>
          <a:p>
            <a:r>
              <a:rPr lang="zh-CN" altLang="en-US" sz="3200" dirty="0">
                <a:sym typeface="+mn-ea"/>
              </a:rPr>
              <a:t>内脏运动神经概况示意图</a:t>
            </a:r>
            <a:endParaRPr lang="zh-CN" altLang="en-US" sz="3200" dirty="0">
              <a:sym typeface="+mn-ea"/>
            </a:endParaRPr>
          </a:p>
        </p:txBody>
      </p:sp>
      <p:pic>
        <p:nvPicPr>
          <p:cNvPr id="128004" name="图片 128003" descr="图11-52"/>
          <p:cNvPicPr>
            <a:picLocks noChangeAspect="1"/>
          </p:cNvPicPr>
          <p:nvPr/>
        </p:nvPicPr>
        <p:blipFill>
          <a:blip r:embed="rId1"/>
          <a:stretch>
            <a:fillRect/>
          </a:stretch>
        </p:blipFill>
        <p:spPr>
          <a:xfrm>
            <a:off x="1047750" y="1024890"/>
            <a:ext cx="9723120" cy="5394325"/>
          </a:xfrm>
          <a:prstGeom prst="rect">
            <a:avLst/>
          </a:prstGeom>
          <a:noFill/>
          <a:ln w="9525">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7175" y="168275"/>
            <a:ext cx="6096000" cy="583565"/>
          </a:xfrm>
          <a:prstGeom prst="rect">
            <a:avLst/>
          </a:prstGeom>
          <a:noFill/>
        </p:spPr>
        <p:txBody>
          <a:bodyPr wrap="square" rtlCol="0" anchor="t">
            <a:spAutoFit/>
          </a:bodyPr>
          <a:p>
            <a:r>
              <a:rPr lang="zh-CN" altLang="en-US" sz="3200" dirty="0">
                <a:sym typeface="+mn-ea"/>
              </a:rPr>
              <a:t>⒈ </a:t>
            </a:r>
            <a:r>
              <a:rPr lang="zh-CN" altLang="en-US" sz="3200" b="1" dirty="0">
                <a:sym typeface="+mn-ea"/>
              </a:rPr>
              <a:t>交感神经</a:t>
            </a:r>
            <a:endParaRPr lang="zh-CN" altLang="en-US" sz="3200" b="1" dirty="0">
              <a:sym typeface="+mn-ea"/>
            </a:endParaRPr>
          </a:p>
        </p:txBody>
      </p:sp>
      <p:sp>
        <p:nvSpPr>
          <p:cNvPr id="3" name="文本框 2"/>
          <p:cNvSpPr txBox="1"/>
          <p:nvPr/>
        </p:nvSpPr>
        <p:spPr>
          <a:xfrm>
            <a:off x="1349375" y="1326515"/>
            <a:ext cx="9946005" cy="353441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交感神经的低级中枢位于脊髓胸</a:t>
            </a:r>
            <a:r>
              <a:rPr lang="en-US" altLang="zh-CN" sz="2800">
                <a:sym typeface="+mn-ea"/>
              </a:rPr>
              <a:t>1</a:t>
            </a:r>
            <a:r>
              <a:rPr lang="zh-CN" altLang="en-US" sz="2800" dirty="0">
                <a:sym typeface="+mn-ea"/>
              </a:rPr>
              <a:t>至腰</a:t>
            </a:r>
            <a:r>
              <a:rPr lang="en-US" altLang="zh-CN" sz="2800">
                <a:sym typeface="+mn-ea"/>
              </a:rPr>
              <a:t>3</a:t>
            </a:r>
            <a:r>
              <a:rPr lang="zh-CN" altLang="en-US" sz="2800" dirty="0">
                <a:sym typeface="+mn-ea"/>
              </a:rPr>
              <a:t>节段的灰质侧角，由此发出节前纤维。交感神经的周围部由交感干、交感神经节、以及由节发出的分支和交感神经丛等组成。　　　</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⑴交感神经节：分</a:t>
            </a:r>
            <a:r>
              <a:rPr lang="zh-CN" altLang="en-US" sz="2800" b="1" dirty="0">
                <a:sym typeface="+mn-ea"/>
              </a:rPr>
              <a:t>椎旁神经节</a:t>
            </a:r>
            <a:r>
              <a:rPr lang="zh-CN" altLang="en-US" sz="2800" dirty="0">
                <a:sym typeface="+mn-ea"/>
              </a:rPr>
              <a:t>和</a:t>
            </a:r>
            <a:r>
              <a:rPr lang="zh-CN" altLang="en-US" sz="2800" b="1" dirty="0">
                <a:sym typeface="+mn-ea"/>
              </a:rPr>
              <a:t>椎前神经节。</a:t>
            </a:r>
            <a:r>
              <a:rPr lang="zh-CN" altLang="en-US" sz="2800" dirty="0">
                <a:sym typeface="+mn-ea"/>
              </a:rPr>
              <a:t>椎旁节位于脊柱两旁，约</a:t>
            </a:r>
            <a:r>
              <a:rPr lang="en-US" altLang="zh-CN" sz="2800">
                <a:sym typeface="+mn-ea"/>
              </a:rPr>
              <a:t>19</a:t>
            </a:r>
            <a:r>
              <a:rPr lang="zh-CN" altLang="en-US" sz="2800" dirty="0">
                <a:sym typeface="+mn-ea"/>
              </a:rPr>
              <a:t>～</a:t>
            </a:r>
            <a:r>
              <a:rPr lang="en-US" altLang="zh-CN" sz="2800">
                <a:sym typeface="+mn-ea"/>
              </a:rPr>
              <a:t>24</a:t>
            </a:r>
            <a:r>
              <a:rPr lang="zh-CN" altLang="en-US" sz="2800" dirty="0">
                <a:sym typeface="+mn-ea"/>
              </a:rPr>
              <a:t>对，同侧相邻椎旁神经节之间借节间支相连成上至颅底，下至尾骨的</a:t>
            </a:r>
            <a:r>
              <a:rPr lang="zh-CN" altLang="en-US" sz="2800" b="1" dirty="0">
                <a:sym typeface="+mn-ea"/>
              </a:rPr>
              <a:t>交感干</a:t>
            </a:r>
            <a:r>
              <a:rPr lang="zh-CN" altLang="en-US" sz="2800" dirty="0">
                <a:sym typeface="+mn-ea"/>
              </a:rPr>
              <a:t>。椎前节位于脊柱前方，腹主动脉脏支的根部，包括腹腔神经节、主动脉肾节、肠系膜上神经节及肠系膜下神经节等。</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⑵ 交感神经的分布： 交感神经的节后纤维可按其在人体中的分布分为颈、胸、腰、盆</a:t>
            </a:r>
            <a:r>
              <a:rPr lang="en-US" altLang="zh-CN" sz="2800">
                <a:sym typeface="+mn-ea"/>
              </a:rPr>
              <a:t>4</a:t>
            </a:r>
            <a:r>
              <a:rPr lang="zh-CN" altLang="en-US" sz="2800" dirty="0">
                <a:sym typeface="+mn-ea"/>
              </a:rPr>
              <a:t>部分。</a:t>
            </a:r>
            <a:endParaRPr lang="zh-CN" altLang="en-US" sz="2800" dirty="0">
              <a:sym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2820" y="972820"/>
            <a:ext cx="10246360"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en-US" altLang="zh-CN" sz="2800">
                <a:sym typeface="+mn-ea"/>
              </a:rPr>
              <a:t>1</a:t>
            </a:r>
            <a:r>
              <a:rPr lang="zh-CN" altLang="en-US" sz="2800" dirty="0">
                <a:sym typeface="+mn-ea"/>
              </a:rPr>
              <a:t>）颈部包括</a:t>
            </a:r>
            <a:r>
              <a:rPr lang="en-US" altLang="zh-CN" sz="2800">
                <a:sym typeface="+mn-ea"/>
              </a:rPr>
              <a:t>3</a:t>
            </a:r>
            <a:r>
              <a:rPr lang="zh-CN" altLang="en-US" sz="2800" dirty="0">
                <a:sym typeface="+mn-ea"/>
              </a:rPr>
              <a:t>～</a:t>
            </a:r>
            <a:r>
              <a:rPr lang="en-US" altLang="zh-CN" sz="2800">
                <a:sym typeface="+mn-ea"/>
              </a:rPr>
              <a:t>4</a:t>
            </a:r>
            <a:r>
              <a:rPr lang="zh-CN" altLang="en-US" sz="2800" dirty="0">
                <a:sym typeface="+mn-ea"/>
              </a:rPr>
              <a:t>对椎旁节，分别称颈上、中、下神经节，其节后纤维分布于头颈和上肢的血管、汗腺、竖毛肌等；攀附在邻近的动脉形成动脉丛，分支至头颈部的腺体、竖毛肌、血管、瞳孔开大肌；参与咽丛、心丛的组成。</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）胸部包括</a:t>
            </a:r>
            <a:r>
              <a:rPr lang="en-US" altLang="zh-CN" sz="2800">
                <a:sym typeface="+mn-ea"/>
              </a:rPr>
              <a:t>10</a:t>
            </a:r>
            <a:r>
              <a:rPr lang="zh-CN" altLang="en-US" sz="2800" dirty="0">
                <a:sym typeface="+mn-ea"/>
              </a:rPr>
              <a:t>～</a:t>
            </a:r>
            <a:r>
              <a:rPr lang="en-US" altLang="zh-CN" sz="2800">
                <a:sym typeface="+mn-ea"/>
              </a:rPr>
              <a:t>12</a:t>
            </a:r>
            <a:r>
              <a:rPr lang="zh-CN" altLang="en-US" sz="2800" dirty="0">
                <a:sym typeface="+mn-ea"/>
              </a:rPr>
              <a:t>对胸交感神经节，节后神经纤维分布于胸腹壁的血管、汗腺、竖毛肌等；参加胸主动脉丛、食管丛、肺丛及心丛等。穿经第</a:t>
            </a:r>
            <a:r>
              <a:rPr lang="en-US" altLang="zh-CN" sz="2800">
                <a:sym typeface="+mn-ea"/>
              </a:rPr>
              <a:t>5</a:t>
            </a:r>
            <a:r>
              <a:rPr lang="zh-CN" altLang="en-US" sz="2800" dirty="0">
                <a:sym typeface="+mn-ea"/>
              </a:rPr>
              <a:t>～</a:t>
            </a:r>
            <a:r>
              <a:rPr lang="en-US" altLang="zh-CN" sz="2800">
                <a:sym typeface="+mn-ea"/>
              </a:rPr>
              <a:t>12</a:t>
            </a:r>
            <a:r>
              <a:rPr lang="zh-CN" altLang="en-US" sz="2800" dirty="0">
                <a:sym typeface="+mn-ea"/>
              </a:rPr>
              <a:t>胸交感干神经节的节前纤维组成</a:t>
            </a:r>
            <a:r>
              <a:rPr lang="zh-CN" altLang="en-US" sz="2800" b="1" dirty="0">
                <a:sym typeface="+mn-ea"/>
              </a:rPr>
              <a:t>内脏大神经、内脏小神经</a:t>
            </a:r>
            <a:r>
              <a:rPr lang="zh-CN" altLang="en-US" sz="2800" dirty="0">
                <a:sym typeface="+mn-ea"/>
              </a:rPr>
              <a:t>，节后纤维，分布至肝、脾、肾等实质性脏器和结肠左曲以上的消化管。</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3</a:t>
            </a:r>
            <a:r>
              <a:rPr lang="zh-CN" altLang="en-US" sz="2800" dirty="0">
                <a:sym typeface="+mn-ea"/>
              </a:rPr>
              <a:t>）腰部通常有</a:t>
            </a:r>
            <a:r>
              <a:rPr lang="en-US" altLang="zh-CN" sz="2800">
                <a:sym typeface="+mn-ea"/>
              </a:rPr>
              <a:t>3</a:t>
            </a:r>
            <a:r>
              <a:rPr lang="zh-CN" altLang="en-US" sz="2800" dirty="0">
                <a:sym typeface="+mn-ea"/>
              </a:rPr>
              <a:t>～</a:t>
            </a:r>
            <a:r>
              <a:rPr lang="en-US" altLang="zh-CN" sz="2800">
                <a:sym typeface="+mn-ea"/>
              </a:rPr>
              <a:t>4</a:t>
            </a:r>
            <a:r>
              <a:rPr lang="zh-CN" altLang="en-US" sz="2800" dirty="0">
                <a:sym typeface="+mn-ea"/>
              </a:rPr>
              <a:t>个腰神经节，节后神经纤维分布结肠左曲以下的消化管及盆腔脏器，部分纤维还伴随血管分布至下肢；穿经腰神经节的节前纤维组成</a:t>
            </a:r>
            <a:r>
              <a:rPr lang="zh-CN" altLang="en-US" sz="2800" b="1" dirty="0">
                <a:sym typeface="+mn-ea"/>
              </a:rPr>
              <a:t>腰内脏神经</a:t>
            </a:r>
            <a:r>
              <a:rPr lang="zh-CN" altLang="en-US" sz="2800" dirty="0">
                <a:sym typeface="+mn-ea"/>
              </a:rPr>
              <a:t>。</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4</a:t>
            </a:r>
            <a:r>
              <a:rPr lang="zh-CN" altLang="en-US" sz="2800" dirty="0">
                <a:sym typeface="+mn-ea"/>
              </a:rPr>
              <a:t>）盆部 包括</a:t>
            </a:r>
            <a:r>
              <a:rPr lang="en-US" altLang="zh-CN" sz="2800">
                <a:sym typeface="+mn-ea"/>
              </a:rPr>
              <a:t>2</a:t>
            </a:r>
            <a:r>
              <a:rPr lang="zh-CN" altLang="en-US" sz="2800" dirty="0">
                <a:sym typeface="+mn-ea"/>
              </a:rPr>
              <a:t>～</a:t>
            </a:r>
            <a:r>
              <a:rPr lang="en-US" altLang="zh-CN" sz="2800">
                <a:sym typeface="+mn-ea"/>
              </a:rPr>
              <a:t>3</a:t>
            </a:r>
            <a:r>
              <a:rPr lang="zh-CN" altLang="en-US" sz="2800" dirty="0">
                <a:sym typeface="+mn-ea"/>
              </a:rPr>
              <a:t>对</a:t>
            </a:r>
            <a:r>
              <a:rPr lang="zh-CN" altLang="en-US" sz="2800" b="1" dirty="0">
                <a:sym typeface="+mn-ea"/>
              </a:rPr>
              <a:t>骶交感干神经节</a:t>
            </a:r>
            <a:r>
              <a:rPr lang="zh-CN" altLang="en-US" sz="2800" dirty="0">
                <a:sym typeface="+mn-ea"/>
              </a:rPr>
              <a:t>和一个</a:t>
            </a:r>
            <a:r>
              <a:rPr lang="zh-CN" altLang="en-US" sz="2800" b="1" dirty="0">
                <a:sym typeface="+mn-ea"/>
              </a:rPr>
              <a:t>奇神经节</a:t>
            </a:r>
            <a:r>
              <a:rPr lang="zh-CN" altLang="en-US" sz="2800" dirty="0">
                <a:sym typeface="+mn-ea"/>
              </a:rPr>
              <a:t>，节后神经纤维分布于下肢及会阴部的血管、汗腺和竖毛肌。</a:t>
            </a:r>
            <a:endParaRPr lang="zh-CN" altLang="en-US" sz="2800" dirty="0">
              <a:sym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4640" y="187325"/>
            <a:ext cx="6096000" cy="583565"/>
          </a:xfrm>
          <a:prstGeom prst="rect">
            <a:avLst/>
          </a:prstGeom>
          <a:noFill/>
        </p:spPr>
        <p:txBody>
          <a:bodyPr wrap="square" rtlCol="0" anchor="t">
            <a:spAutoFit/>
          </a:bodyPr>
          <a:p>
            <a:r>
              <a:rPr lang="zh-CN" altLang="en-US" sz="3200" dirty="0">
                <a:sym typeface="+mn-ea"/>
              </a:rPr>
              <a:t>⒉ </a:t>
            </a:r>
            <a:r>
              <a:rPr lang="zh-CN" altLang="en-US" sz="3200" b="1" dirty="0">
                <a:sym typeface="+mn-ea"/>
              </a:rPr>
              <a:t>副交感神经</a:t>
            </a:r>
            <a:endParaRPr lang="zh-CN" altLang="en-US" sz="3200" b="1" dirty="0">
              <a:sym typeface="+mn-ea"/>
            </a:endParaRPr>
          </a:p>
        </p:txBody>
      </p:sp>
      <p:sp>
        <p:nvSpPr>
          <p:cNvPr id="3" name="文本框 2"/>
          <p:cNvSpPr txBox="1"/>
          <p:nvPr/>
        </p:nvSpPr>
        <p:spPr>
          <a:xfrm>
            <a:off x="1670685" y="1356360"/>
            <a:ext cx="9134475" cy="3538220"/>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副交感神经的低级中枢由脑干的副交感神经核和脊髓骶</a:t>
            </a:r>
            <a:r>
              <a:rPr lang="en-US" altLang="zh-CN" sz="2800">
                <a:sym typeface="+mn-ea"/>
              </a:rPr>
              <a:t>2</a:t>
            </a:r>
            <a:r>
              <a:rPr lang="zh-CN" altLang="en-US" sz="2800" dirty="0">
                <a:sym typeface="+mn-ea"/>
              </a:rPr>
              <a:t>～</a:t>
            </a:r>
            <a:r>
              <a:rPr lang="en-US" altLang="zh-CN" sz="2800">
                <a:sym typeface="+mn-ea"/>
              </a:rPr>
              <a:t>4</a:t>
            </a:r>
            <a:r>
              <a:rPr lang="zh-CN" altLang="en-US" sz="2800" dirty="0">
                <a:sym typeface="+mn-ea"/>
              </a:rPr>
              <a:t>节段灰质的骶副交感核组成，副交感神经节多位于脏器附近或脏器壁内，分别称为</a:t>
            </a:r>
            <a:r>
              <a:rPr lang="zh-CN" altLang="en-US" sz="2800" b="1" dirty="0">
                <a:sym typeface="+mn-ea"/>
              </a:rPr>
              <a:t>器官旁节</a:t>
            </a:r>
            <a:r>
              <a:rPr lang="zh-CN" altLang="en-US" sz="2800" dirty="0">
                <a:sym typeface="+mn-ea"/>
              </a:rPr>
              <a:t>和</a:t>
            </a:r>
            <a:r>
              <a:rPr lang="zh-CN" altLang="en-US" sz="2800" b="1" dirty="0">
                <a:sym typeface="+mn-ea"/>
              </a:rPr>
              <a:t>器官内节</a:t>
            </a:r>
            <a:r>
              <a:rPr lang="zh-CN" altLang="en-US" sz="2800" dirty="0">
                <a:sym typeface="+mn-ea"/>
              </a:rPr>
              <a:t>。颅部副交感神经起自脑干的副交感神经核，参与组成</a:t>
            </a:r>
            <a:r>
              <a:rPr lang="en-US" altLang="zh-CN" sz="2800">
                <a:sym typeface="+mn-ea"/>
              </a:rPr>
              <a:t>Ⅲ</a:t>
            </a:r>
            <a:r>
              <a:rPr lang="zh-CN" altLang="en-US" sz="2800" dirty="0">
                <a:sym typeface="+mn-ea"/>
              </a:rPr>
              <a:t>、</a:t>
            </a:r>
            <a:r>
              <a:rPr lang="en-US" altLang="zh-CN" sz="2800">
                <a:sym typeface="+mn-ea"/>
              </a:rPr>
              <a:t>Ⅶ</a:t>
            </a:r>
            <a:r>
              <a:rPr lang="zh-CN" altLang="en-US" sz="2800" dirty="0">
                <a:sym typeface="+mn-ea"/>
              </a:rPr>
              <a:t>、</a:t>
            </a:r>
            <a:r>
              <a:rPr lang="en-US" altLang="zh-CN" sz="2800">
                <a:sym typeface="+mn-ea"/>
              </a:rPr>
              <a:t>Ⅸ</a:t>
            </a:r>
            <a:r>
              <a:rPr lang="zh-CN" altLang="en-US" sz="2800" dirty="0">
                <a:sym typeface="+mn-ea"/>
              </a:rPr>
              <a:t>、</a:t>
            </a:r>
            <a:r>
              <a:rPr lang="en-US" altLang="zh-CN" sz="2800">
                <a:sym typeface="+mn-ea"/>
              </a:rPr>
              <a:t>Ⅹ</a:t>
            </a:r>
            <a:r>
              <a:rPr lang="zh-CN" altLang="en-US" sz="2800" dirty="0">
                <a:sym typeface="+mn-ea"/>
              </a:rPr>
              <a:t>对脑神经；骶部副交感神经由骶副交感核发出节前纤维，组成</a:t>
            </a:r>
            <a:r>
              <a:rPr lang="zh-CN" altLang="en-US" sz="2800" b="1" dirty="0">
                <a:sym typeface="+mn-ea"/>
              </a:rPr>
              <a:t>盆内脏神经</a:t>
            </a:r>
            <a:r>
              <a:rPr lang="zh-CN" altLang="en-US" sz="2800" dirty="0">
                <a:sym typeface="+mn-ea"/>
              </a:rPr>
              <a:t>加入盆丛，随盆丛分支分布到盆部脏器附近或脏器壁内的副交感神经节交换神经元，节后纤维支配结肠左曲以下的消化管和盆腔脏器。</a:t>
            </a:r>
            <a:endParaRPr lang="zh-CN" altLang="en-US" sz="2800" dirty="0">
              <a:sym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59280" y="0"/>
            <a:ext cx="7586345" cy="583565"/>
          </a:xfrm>
          <a:prstGeom prst="rect">
            <a:avLst/>
          </a:prstGeom>
          <a:noFill/>
        </p:spPr>
        <p:txBody>
          <a:bodyPr wrap="square" rtlCol="0" anchor="t">
            <a:spAutoFit/>
          </a:bodyPr>
          <a:p>
            <a:r>
              <a:rPr lang="zh-CN" altLang="en-US" sz="3200" dirty="0">
                <a:sym typeface="+mn-ea"/>
              </a:rPr>
              <a:t>⒊ 交感神经与副交感神经的主要区别</a:t>
            </a:r>
            <a:endParaRPr lang="zh-CN" altLang="en-US" sz="3200" dirty="0">
              <a:sym typeface="+mn-ea"/>
            </a:endParaRPr>
          </a:p>
        </p:txBody>
      </p:sp>
      <p:pic>
        <p:nvPicPr>
          <p:cNvPr id="132099" name="文本占位符 132098"/>
          <p:cNvPicPr>
            <a:picLocks noGrp="1" noChangeAspect="1"/>
          </p:cNvPicPr>
          <p:nvPr>
            <p:ph type="body" idx="1"/>
          </p:nvPr>
        </p:nvPicPr>
        <p:blipFill>
          <a:blip r:embed="rId1"/>
          <a:stretch>
            <a:fillRect/>
          </a:stretch>
        </p:blipFill>
        <p:spPr>
          <a:xfrm>
            <a:off x="688340" y="933450"/>
            <a:ext cx="9928225" cy="4991100"/>
          </a:xfr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08400" y="168910"/>
            <a:ext cx="6096000" cy="583565"/>
          </a:xfrm>
          <a:prstGeom prst="rect">
            <a:avLst/>
          </a:prstGeom>
          <a:noFill/>
        </p:spPr>
        <p:txBody>
          <a:bodyPr wrap="square" rtlCol="0" anchor="t">
            <a:spAutoFit/>
          </a:bodyPr>
          <a:p>
            <a:r>
              <a:rPr lang="zh-CN" altLang="en-US" sz="3200" dirty="0">
                <a:sym typeface="+mn-ea"/>
              </a:rPr>
              <a:t>（二）</a:t>
            </a:r>
            <a:r>
              <a:rPr lang="zh-CN" altLang="en-US" sz="3200" b="1" dirty="0">
                <a:sym typeface="+mn-ea"/>
              </a:rPr>
              <a:t>内脏感觉神经</a:t>
            </a:r>
            <a:r>
              <a:rPr lang="zh-CN" altLang="en-US" sz="3200" dirty="0">
                <a:sym typeface="+mn-ea"/>
              </a:rPr>
              <a:t> </a:t>
            </a:r>
            <a:endParaRPr lang="zh-CN" altLang="en-US" sz="3200" dirty="0">
              <a:sym typeface="+mn-ea"/>
            </a:endParaRPr>
          </a:p>
        </p:txBody>
      </p:sp>
      <p:sp>
        <p:nvSpPr>
          <p:cNvPr id="3" name="文本框 2"/>
          <p:cNvSpPr txBox="1"/>
          <p:nvPr/>
        </p:nvSpPr>
        <p:spPr>
          <a:xfrm>
            <a:off x="1585595" y="1106805"/>
            <a:ext cx="9020810" cy="39643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内脏器官除有交感神经和副交感神经支配外，还有内脏感觉神经分布。可将来自内脏、心血管的感觉冲动传入中枢，产生内脏感觉。</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内脏感觉的特点是：①对于一般强度的刺激难以产生主观感觉，脏器进行比较强烈的活动时，则可产生内脏感觉，此外，在病理条件下或极强烈刺激下，也可产生痛觉。②痛觉弥散与躯体感觉神经相比，内脏感觉的传入途径比较分散，定位不准确，分辨能力差。③对冷热、膨胀，牵拉、炎症等刺激敏感，对切割、烧灼等刺激不敏感。</a:t>
            </a:r>
            <a:endParaRPr lang="zh-CN" altLang="en-US" sz="2800" dirty="0">
              <a:sym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1609090" y="1529715"/>
            <a:ext cx="8898255"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四</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神经系统的传导通路</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91610" y="149225"/>
            <a:ext cx="6096000" cy="583565"/>
          </a:xfrm>
          <a:prstGeom prst="rect">
            <a:avLst/>
          </a:prstGeom>
          <a:noFill/>
        </p:spPr>
        <p:txBody>
          <a:bodyPr wrap="square" rtlCol="0" anchor="t">
            <a:spAutoFit/>
          </a:bodyPr>
          <a:p>
            <a:r>
              <a:rPr lang="zh-CN" altLang="en-US" sz="3200" b="1" dirty="0">
                <a:sym typeface="+mn-ea"/>
              </a:rPr>
              <a:t>神经系统的传导通路</a:t>
            </a:r>
            <a:r>
              <a:rPr lang="zh-CN" altLang="en-US" sz="3200" dirty="0">
                <a:sym typeface="+mn-ea"/>
              </a:rPr>
              <a:t> </a:t>
            </a:r>
            <a:endParaRPr lang="zh-CN" altLang="en-US" sz="3200" dirty="0">
              <a:sym typeface="+mn-ea"/>
            </a:endParaRPr>
          </a:p>
        </p:txBody>
      </p:sp>
      <p:sp>
        <p:nvSpPr>
          <p:cNvPr id="3" name="文本框 2"/>
          <p:cNvSpPr txBox="1"/>
          <p:nvPr/>
        </p:nvSpPr>
        <p:spPr>
          <a:xfrm>
            <a:off x="1878330" y="1444625"/>
            <a:ext cx="8680450" cy="396938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人体在生命活动中，通过感受器不断地感受内外环境的各种刺激，并将其转变成神经冲动，经传入神经纤维传递至中枢神经系统，最后至大脑皮质，产生感觉。另一方面，大脑皮质将这些感觉信息整合后发出指令，经传出纤维由脑干和脊髓的运动神经元到达躯体和内脏效应器，做出相应的反应，这是一个复杂的反射活动。在神经系统内存在着两大类传导通路：感觉（上行）传导通路和运动（下行）传导通路。</a:t>
            </a:r>
            <a:endParaRPr lang="zh-CN" altLang="en-US" sz="2800" dirty="0">
              <a:sym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54145" y="130810"/>
            <a:ext cx="6096000" cy="583565"/>
          </a:xfrm>
          <a:prstGeom prst="rect">
            <a:avLst/>
          </a:prstGeom>
          <a:noFill/>
        </p:spPr>
        <p:txBody>
          <a:bodyPr wrap="square" rtlCol="0" anchor="t">
            <a:spAutoFit/>
          </a:bodyPr>
          <a:p>
            <a:r>
              <a:rPr lang="zh-CN" altLang="en-US" sz="3200" b="1" dirty="0">
                <a:sym typeface="+mn-ea"/>
              </a:rPr>
              <a:t>一 、感觉传导通路</a:t>
            </a:r>
            <a:endParaRPr lang="zh-CN" altLang="en-US" sz="3200" b="1" dirty="0">
              <a:sym typeface="+mn-ea"/>
            </a:endParaRPr>
          </a:p>
        </p:txBody>
      </p:sp>
      <p:sp>
        <p:nvSpPr>
          <p:cNvPr id="3" name="文本框 2"/>
          <p:cNvSpPr txBox="1"/>
          <p:nvPr/>
        </p:nvSpPr>
        <p:spPr>
          <a:xfrm>
            <a:off x="1009650" y="1144905"/>
            <a:ext cx="10172700" cy="456755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（一）本体感觉传导通路</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本体感觉</a:t>
            </a:r>
            <a:r>
              <a:rPr lang="zh-CN" altLang="en-US" sz="2800" dirty="0">
                <a:sym typeface="+mn-ea"/>
              </a:rPr>
              <a:t>又称深感觉，是指肌、腱、关节等运动器官本身在不同状态（运动或静止）时产生的感觉，包括位置觉、运动觉和震颤觉。该传导通路还传导皮肤的精细触觉（如辨别两点距离和物体的纹理粗细等）。</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此通路由</a:t>
            </a:r>
            <a:r>
              <a:rPr lang="en-US" altLang="zh-CN" sz="2800">
                <a:sym typeface="+mn-ea"/>
              </a:rPr>
              <a:t>3</a:t>
            </a:r>
            <a:r>
              <a:rPr lang="zh-CN" altLang="en-US" sz="2800" dirty="0">
                <a:sym typeface="+mn-ea"/>
              </a:rPr>
              <a:t>级神经元组成。第</a:t>
            </a:r>
            <a:r>
              <a:rPr lang="en-US" altLang="zh-CN" sz="2800">
                <a:sym typeface="+mn-ea"/>
              </a:rPr>
              <a:t>1</a:t>
            </a:r>
            <a:r>
              <a:rPr lang="zh-CN" altLang="en-US" sz="2800" dirty="0">
                <a:sym typeface="+mn-ea"/>
              </a:rPr>
              <a:t>级神经元为</a:t>
            </a:r>
            <a:r>
              <a:rPr lang="zh-CN" altLang="en-US" sz="2800" b="1" dirty="0">
                <a:sym typeface="+mn-ea"/>
              </a:rPr>
              <a:t>脊神经节</a:t>
            </a:r>
            <a:r>
              <a:rPr lang="zh-CN" altLang="en-US" sz="2800" dirty="0">
                <a:sym typeface="+mn-ea"/>
              </a:rPr>
              <a:t>，其周围突分布于肌、腱、关节等处的本体感觉感受器和皮肤的精细触觉感受器，中枢突经脊神经后根的内侧部进入脊髓后索，形成薄束、楔束止于第</a:t>
            </a:r>
            <a:r>
              <a:rPr lang="en-US" altLang="zh-CN" sz="2800">
                <a:sym typeface="+mn-ea"/>
              </a:rPr>
              <a:t>2</a:t>
            </a:r>
            <a:r>
              <a:rPr lang="zh-CN" altLang="en-US" sz="2800" dirty="0">
                <a:sym typeface="+mn-ea"/>
              </a:rPr>
              <a:t>级神经元（延髓的</a:t>
            </a:r>
            <a:r>
              <a:rPr lang="zh-CN" altLang="en-US" sz="2800" b="1" dirty="0">
                <a:sym typeface="+mn-ea"/>
              </a:rPr>
              <a:t>薄束核</a:t>
            </a:r>
            <a:r>
              <a:rPr lang="zh-CN" altLang="en-US" sz="2800" dirty="0">
                <a:sym typeface="+mn-ea"/>
              </a:rPr>
              <a:t>和</a:t>
            </a:r>
            <a:r>
              <a:rPr lang="zh-CN" altLang="en-US" sz="2800" b="1" dirty="0">
                <a:sym typeface="+mn-ea"/>
              </a:rPr>
              <a:t>楔束核）</a:t>
            </a:r>
            <a:r>
              <a:rPr lang="zh-CN" altLang="en-US" sz="2800" dirty="0">
                <a:sym typeface="+mn-ea"/>
              </a:rPr>
              <a:t>，由此发出的纤维在中线上彼此交叉至对侧，形成内侧丘系交叉再转折向上成</a:t>
            </a:r>
            <a:r>
              <a:rPr lang="zh-CN" altLang="en-US" sz="2800" b="1" dirty="0">
                <a:sym typeface="+mn-ea"/>
              </a:rPr>
              <a:t>内侧丘系</a:t>
            </a:r>
            <a:r>
              <a:rPr lang="zh-CN" altLang="en-US" sz="2800" dirty="0">
                <a:sym typeface="+mn-ea"/>
              </a:rPr>
              <a:t>，经脑桥、中脑最后止于第</a:t>
            </a:r>
            <a:r>
              <a:rPr lang="en-US" altLang="zh-CN" sz="2800">
                <a:sym typeface="+mn-ea"/>
              </a:rPr>
              <a:t>3</a:t>
            </a:r>
            <a:r>
              <a:rPr lang="zh-CN" altLang="en-US" sz="2800" dirty="0">
                <a:sym typeface="+mn-ea"/>
              </a:rPr>
              <a:t>级神经元（背侧丘脑的腹后外侧核），由此发出纤维经内囊后肢主要投射至中央后回的上</a:t>
            </a:r>
            <a:r>
              <a:rPr lang="en-US" altLang="zh-CN" sz="2800">
                <a:sym typeface="+mn-ea"/>
              </a:rPr>
              <a:t>2/3</a:t>
            </a:r>
            <a:r>
              <a:rPr lang="zh-CN" altLang="en-US" sz="2800" dirty="0">
                <a:sym typeface="+mn-ea"/>
              </a:rPr>
              <a:t>和中央旁小叶后部。</a:t>
            </a:r>
            <a:endParaRPr lang="zh-CN" altLang="en-US" sz="2800" dirty="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208249" y="157734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中枢神经系统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7175" y="243840"/>
            <a:ext cx="6096000" cy="583565"/>
          </a:xfrm>
          <a:prstGeom prst="rect">
            <a:avLst/>
          </a:prstGeom>
          <a:noFill/>
        </p:spPr>
        <p:txBody>
          <a:bodyPr wrap="square" rtlCol="0" anchor="t">
            <a:spAutoFit/>
          </a:bodyPr>
          <a:p>
            <a:r>
              <a:rPr lang="zh-CN" altLang="en-US" sz="3200" dirty="0">
                <a:sym typeface="+mn-ea"/>
              </a:rPr>
              <a:t>躯干和四肢本体感觉传导通路</a:t>
            </a:r>
            <a:endParaRPr lang="zh-CN" altLang="en-US" sz="3200" dirty="0">
              <a:sym typeface="+mn-ea"/>
            </a:endParaRPr>
          </a:p>
        </p:txBody>
      </p:sp>
      <p:pic>
        <p:nvPicPr>
          <p:cNvPr id="136196" name="图片 136195" descr="图11-53"/>
          <p:cNvPicPr>
            <a:picLocks noChangeAspect="1"/>
          </p:cNvPicPr>
          <p:nvPr/>
        </p:nvPicPr>
        <p:blipFill>
          <a:blip r:embed="rId1"/>
          <a:stretch>
            <a:fillRect/>
          </a:stretch>
        </p:blipFill>
        <p:spPr>
          <a:xfrm>
            <a:off x="2245360" y="1160780"/>
            <a:ext cx="8334375" cy="4989830"/>
          </a:xfrm>
          <a:prstGeom prst="rect">
            <a:avLst/>
          </a:prstGeom>
          <a:noFill/>
          <a:ln w="9525">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85975" y="0"/>
            <a:ext cx="8681085" cy="583565"/>
          </a:xfrm>
          <a:prstGeom prst="rect">
            <a:avLst/>
          </a:prstGeom>
          <a:noFill/>
        </p:spPr>
        <p:txBody>
          <a:bodyPr wrap="square" rtlCol="0" anchor="t">
            <a:spAutoFit/>
          </a:bodyPr>
          <a:p>
            <a:r>
              <a:rPr lang="zh-CN" altLang="en-US" sz="3200" dirty="0">
                <a:sym typeface="+mn-ea"/>
              </a:rPr>
              <a:t>（二）痛、温觉和粗触觉、压觉传导通路</a:t>
            </a:r>
            <a:endParaRPr lang="zh-CN" altLang="en-US" sz="3200" dirty="0">
              <a:sym typeface="+mn-ea"/>
            </a:endParaRPr>
          </a:p>
        </p:txBody>
      </p:sp>
      <p:sp>
        <p:nvSpPr>
          <p:cNvPr id="3" name="文本框 2"/>
          <p:cNvSpPr txBox="1"/>
          <p:nvPr/>
        </p:nvSpPr>
        <p:spPr>
          <a:xfrm>
            <a:off x="1368425" y="1182370"/>
            <a:ext cx="9548495" cy="357695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en-US" altLang="zh-CN" sz="2800">
                <a:sym typeface="+mn-ea"/>
              </a:rPr>
              <a:t>1</a:t>
            </a:r>
            <a:r>
              <a:rPr lang="zh-CN" altLang="en-US" sz="2800" dirty="0">
                <a:sym typeface="+mn-ea"/>
              </a:rPr>
              <a:t>．躯干和四肢的痛、温觉和粗触觉、压觉传导通路</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痛、温觉和粗触觉、压觉又称浅感觉，此传导通路也由</a:t>
            </a:r>
            <a:r>
              <a:rPr lang="en-US" altLang="zh-CN" sz="2800">
                <a:sym typeface="+mn-ea"/>
              </a:rPr>
              <a:t>3</a:t>
            </a:r>
            <a:r>
              <a:rPr lang="zh-CN" altLang="en-US" sz="2800" dirty="0">
                <a:sym typeface="+mn-ea"/>
              </a:rPr>
              <a:t>级神经元组成。</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第</a:t>
            </a:r>
            <a:r>
              <a:rPr lang="en-US" altLang="zh-CN" sz="2800">
                <a:sym typeface="+mn-ea"/>
              </a:rPr>
              <a:t>1</a:t>
            </a:r>
            <a:r>
              <a:rPr lang="zh-CN" altLang="en-US" sz="2800" dirty="0">
                <a:sym typeface="+mn-ea"/>
              </a:rPr>
              <a:t>级神经元为</a:t>
            </a:r>
            <a:r>
              <a:rPr lang="zh-CN" altLang="en-US" sz="2800" b="1" dirty="0">
                <a:sym typeface="+mn-ea"/>
              </a:rPr>
              <a:t>脊神经节</a:t>
            </a:r>
            <a:r>
              <a:rPr lang="zh-CN" altLang="en-US" sz="2800" dirty="0">
                <a:sym typeface="+mn-ea"/>
              </a:rPr>
              <a:t>，其周围突分布于躯干和四肢皮肤内的浅感受器；中枢突经后根进入脊髓。第</a:t>
            </a:r>
            <a:r>
              <a:rPr lang="en-US" altLang="zh-CN" sz="2800">
                <a:sym typeface="+mn-ea"/>
              </a:rPr>
              <a:t>2</a:t>
            </a:r>
            <a:r>
              <a:rPr lang="zh-CN" altLang="en-US" sz="2800" dirty="0">
                <a:sym typeface="+mn-ea"/>
              </a:rPr>
              <a:t>级神经元为脊髓灰质后角，它们发出纤维上升</a:t>
            </a:r>
            <a:r>
              <a:rPr lang="en-US" altLang="zh-CN" sz="2800">
                <a:sym typeface="+mn-ea"/>
              </a:rPr>
              <a:t>1</a:t>
            </a:r>
            <a:r>
              <a:rPr lang="zh-CN" altLang="en-US" sz="2800" dirty="0">
                <a:sym typeface="+mn-ea"/>
              </a:rPr>
              <a:t>～</a:t>
            </a:r>
            <a:r>
              <a:rPr lang="en-US" altLang="zh-CN" sz="2800">
                <a:sym typeface="+mn-ea"/>
              </a:rPr>
              <a:t>2</a:t>
            </a:r>
            <a:r>
              <a:rPr lang="zh-CN" altLang="en-US" sz="2800" dirty="0">
                <a:sym typeface="+mn-ea"/>
              </a:rPr>
              <a:t>个节段交叉到对侧组成脊髓丘脑束上行至丘脑。第</a:t>
            </a:r>
            <a:r>
              <a:rPr lang="en-US" altLang="zh-CN" sz="2800">
                <a:sym typeface="+mn-ea"/>
              </a:rPr>
              <a:t>3</a:t>
            </a:r>
            <a:r>
              <a:rPr lang="zh-CN" altLang="en-US" sz="2800" dirty="0">
                <a:sym typeface="+mn-ea"/>
              </a:rPr>
              <a:t>级神经元为背侧丘脑的</a:t>
            </a:r>
            <a:r>
              <a:rPr lang="zh-CN" altLang="en-US" sz="2800" b="1" dirty="0">
                <a:sym typeface="+mn-ea"/>
              </a:rPr>
              <a:t>腹后外侧核</a:t>
            </a:r>
            <a:r>
              <a:rPr lang="zh-CN" altLang="en-US" sz="2800" dirty="0">
                <a:sym typeface="+mn-ea"/>
              </a:rPr>
              <a:t>，同此发出的纤维称丘脑中央辐射，经内囊后肢投射到中央后回的上</a:t>
            </a:r>
            <a:r>
              <a:rPr lang="en-US" altLang="zh-CN" sz="2800">
                <a:sym typeface="+mn-ea"/>
              </a:rPr>
              <a:t>2/3</a:t>
            </a:r>
            <a:r>
              <a:rPr lang="zh-CN" altLang="en-US" sz="2800" dirty="0">
                <a:sym typeface="+mn-ea"/>
              </a:rPr>
              <a:t>和中央旁小叶后部。</a:t>
            </a:r>
            <a:endParaRPr lang="zh-CN" altLang="en-US" sz="2800" dirty="0">
              <a:sym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16680" y="168275"/>
            <a:ext cx="6096000" cy="583565"/>
          </a:xfrm>
          <a:prstGeom prst="rect">
            <a:avLst/>
          </a:prstGeom>
          <a:noFill/>
        </p:spPr>
        <p:txBody>
          <a:bodyPr wrap="square" rtlCol="0" anchor="t">
            <a:spAutoFit/>
          </a:bodyPr>
          <a:p>
            <a:r>
              <a:rPr lang="zh-CN" altLang="en-US" sz="3200" dirty="0">
                <a:sym typeface="+mn-ea"/>
              </a:rPr>
              <a:t>痛、温觉和粗触觉压觉传导通路</a:t>
            </a:r>
            <a:endParaRPr lang="zh-CN" altLang="en-US" sz="3200" dirty="0">
              <a:sym typeface="+mn-ea"/>
            </a:endParaRPr>
          </a:p>
        </p:txBody>
      </p:sp>
      <p:pic>
        <p:nvPicPr>
          <p:cNvPr id="138244" name="图片 138243" descr="图11-54"/>
          <p:cNvPicPr>
            <a:picLocks noChangeAspect="1"/>
          </p:cNvPicPr>
          <p:nvPr/>
        </p:nvPicPr>
        <p:blipFill>
          <a:blip r:embed="rId1"/>
          <a:stretch>
            <a:fillRect/>
          </a:stretch>
        </p:blipFill>
        <p:spPr>
          <a:xfrm>
            <a:off x="1342390" y="1195705"/>
            <a:ext cx="9507855" cy="5464175"/>
          </a:xfrm>
          <a:prstGeom prst="rect">
            <a:avLst/>
          </a:prstGeom>
          <a:noFill/>
          <a:ln w="9525">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64155" y="0"/>
            <a:ext cx="7586980" cy="583565"/>
          </a:xfrm>
          <a:prstGeom prst="rect">
            <a:avLst/>
          </a:prstGeom>
          <a:noFill/>
        </p:spPr>
        <p:txBody>
          <a:bodyPr wrap="square" rtlCol="0" anchor="t">
            <a:spAutoFit/>
          </a:bodyPr>
          <a:p>
            <a:r>
              <a:rPr lang="en-US" altLang="zh-CN" sz="3200">
                <a:sym typeface="+mn-ea"/>
              </a:rPr>
              <a:t>2.</a:t>
            </a:r>
            <a:r>
              <a:rPr lang="zh-CN" altLang="en-US" sz="3200" dirty="0">
                <a:sym typeface="+mn-ea"/>
              </a:rPr>
              <a:t>头面部的痛温觉和触压觉传导通路</a:t>
            </a:r>
            <a:endParaRPr lang="zh-CN" altLang="en-US" sz="3200" dirty="0">
              <a:sym typeface="+mn-ea"/>
            </a:endParaRPr>
          </a:p>
        </p:txBody>
      </p:sp>
      <p:sp>
        <p:nvSpPr>
          <p:cNvPr id="3" name="文本框 2"/>
          <p:cNvSpPr txBox="1"/>
          <p:nvPr/>
        </p:nvSpPr>
        <p:spPr>
          <a:xfrm>
            <a:off x="793115" y="1847215"/>
            <a:ext cx="10606405" cy="2676525"/>
          </a:xfrm>
          <a:prstGeom prst="rect">
            <a:avLst/>
          </a:prstGeom>
          <a:noFill/>
        </p:spPr>
        <p:txBody>
          <a:bodyPr wrap="square" rtlCol="0" anchor="t">
            <a:spAutoFit/>
          </a:bodyPr>
          <a:p>
            <a:r>
              <a:rPr lang="zh-CN" altLang="en-US" sz="2800" dirty="0">
                <a:sym typeface="+mn-ea"/>
              </a:rPr>
              <a:t>第</a:t>
            </a:r>
            <a:r>
              <a:rPr lang="en-US" altLang="zh-CN" sz="2800">
                <a:sym typeface="+mn-ea"/>
              </a:rPr>
              <a:t>1</a:t>
            </a:r>
            <a:r>
              <a:rPr lang="zh-CN" altLang="en-US" sz="2800" dirty="0">
                <a:sym typeface="+mn-ea"/>
              </a:rPr>
              <a:t>级神经元为</a:t>
            </a:r>
            <a:r>
              <a:rPr lang="zh-CN" altLang="en-US" sz="2800" b="1" dirty="0">
                <a:sym typeface="+mn-ea"/>
              </a:rPr>
              <a:t>三叉神经节内</a:t>
            </a:r>
            <a:r>
              <a:rPr lang="zh-CN" altLang="en-US" sz="2800" dirty="0">
                <a:sym typeface="+mn-ea"/>
              </a:rPr>
              <a:t>，其周围突构成三叉神经纤维分布于头面部皮肤及口鼻粘膜的相关感受器；中枢突经三叉神经根入脑桥，止于三叉神经感觉核。第</a:t>
            </a:r>
            <a:r>
              <a:rPr lang="en-US" altLang="zh-CN" sz="2800">
                <a:sym typeface="+mn-ea"/>
              </a:rPr>
              <a:t>2</a:t>
            </a:r>
            <a:r>
              <a:rPr lang="zh-CN" altLang="en-US" sz="2800" dirty="0">
                <a:sym typeface="+mn-ea"/>
              </a:rPr>
              <a:t>级神经元在三叉神经感觉核群内，由其发出的纤维交叉到对侧，组成</a:t>
            </a:r>
            <a:r>
              <a:rPr lang="zh-CN" altLang="en-US" sz="2800" b="1" dirty="0">
                <a:sym typeface="+mn-ea"/>
              </a:rPr>
              <a:t>三叉丘系</a:t>
            </a:r>
            <a:r>
              <a:rPr lang="zh-CN" altLang="en-US" sz="2800" dirty="0">
                <a:sym typeface="+mn-ea"/>
              </a:rPr>
              <a:t>，止于背侧丘脑的腹后内侧核。第</a:t>
            </a:r>
            <a:r>
              <a:rPr lang="en-US" altLang="zh-CN" sz="2800">
                <a:sym typeface="+mn-ea"/>
              </a:rPr>
              <a:t>3</a:t>
            </a:r>
            <a:r>
              <a:rPr lang="zh-CN" altLang="en-US" sz="2800" dirty="0">
                <a:sym typeface="+mn-ea"/>
              </a:rPr>
              <a:t>级神经元的胞体在背侧丘脑的</a:t>
            </a:r>
            <a:r>
              <a:rPr lang="zh-CN" altLang="en-US" sz="2800" b="1" dirty="0">
                <a:sym typeface="+mn-ea"/>
              </a:rPr>
              <a:t>腹后内侧核</a:t>
            </a:r>
            <a:r>
              <a:rPr lang="zh-CN" altLang="en-US" sz="2800" dirty="0">
                <a:sym typeface="+mn-ea"/>
              </a:rPr>
              <a:t>，发出纤维经内囊后肢，投射到中央后回的下</a:t>
            </a:r>
            <a:r>
              <a:rPr lang="en-US" altLang="zh-CN" sz="2800">
                <a:sym typeface="+mn-ea"/>
              </a:rPr>
              <a:t>1/3</a:t>
            </a:r>
            <a:r>
              <a:rPr lang="zh-CN" altLang="en-US" sz="2800" dirty="0">
                <a:sym typeface="+mn-ea"/>
              </a:rPr>
              <a:t>。</a:t>
            </a:r>
            <a:endParaRPr lang="zh-CN" altLang="en-US" sz="2800" dirty="0">
              <a:sym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9530" y="130810"/>
            <a:ext cx="6096000" cy="583565"/>
          </a:xfrm>
          <a:prstGeom prst="rect">
            <a:avLst/>
          </a:prstGeom>
          <a:noFill/>
        </p:spPr>
        <p:txBody>
          <a:bodyPr wrap="square" rtlCol="0" anchor="t">
            <a:spAutoFit/>
          </a:bodyPr>
          <a:p>
            <a:r>
              <a:rPr lang="zh-CN" altLang="en-US" sz="3200" dirty="0">
                <a:sym typeface="+mn-ea"/>
              </a:rPr>
              <a:t>（三）视觉传导通路 </a:t>
            </a:r>
            <a:endParaRPr lang="zh-CN" altLang="en-US" sz="3200" dirty="0">
              <a:sym typeface="+mn-ea"/>
            </a:endParaRPr>
          </a:p>
        </p:txBody>
      </p:sp>
      <p:sp>
        <p:nvSpPr>
          <p:cNvPr id="3" name="文本框 2"/>
          <p:cNvSpPr txBox="1"/>
          <p:nvPr/>
        </p:nvSpPr>
        <p:spPr>
          <a:xfrm>
            <a:off x="1123315" y="1443990"/>
            <a:ext cx="10153650" cy="3969385"/>
          </a:xfrm>
          <a:prstGeom prst="rect">
            <a:avLst/>
          </a:prstGeom>
          <a:noFill/>
        </p:spPr>
        <p:txBody>
          <a:bodyPr wrap="square" rtlCol="0" anchor="t">
            <a:spAutoFit/>
          </a:bodyPr>
          <a:p>
            <a:r>
              <a:rPr lang="zh-CN" altLang="en-US" sz="2800" dirty="0">
                <a:sym typeface="+mn-ea"/>
              </a:rPr>
              <a:t>由</a:t>
            </a:r>
            <a:r>
              <a:rPr lang="en-US" altLang="zh-CN" sz="2800">
                <a:sym typeface="+mn-ea"/>
              </a:rPr>
              <a:t>3</a:t>
            </a:r>
            <a:r>
              <a:rPr lang="zh-CN" altLang="en-US" sz="2800" dirty="0">
                <a:sym typeface="+mn-ea"/>
              </a:rPr>
              <a:t>级神经元组成。眼球视网膜神经部最外层的</a:t>
            </a:r>
            <a:r>
              <a:rPr lang="zh-CN" altLang="en-US" sz="2800" b="1" dirty="0">
                <a:sym typeface="+mn-ea"/>
              </a:rPr>
              <a:t>视锥细胞</a:t>
            </a:r>
            <a:r>
              <a:rPr lang="zh-CN" altLang="en-US" sz="2800" dirty="0">
                <a:sym typeface="+mn-ea"/>
              </a:rPr>
              <a:t>和</a:t>
            </a:r>
            <a:r>
              <a:rPr lang="zh-CN" altLang="en-US" sz="2800" b="1" dirty="0">
                <a:sym typeface="+mn-ea"/>
              </a:rPr>
              <a:t>视杆细胞</a:t>
            </a:r>
            <a:r>
              <a:rPr lang="zh-CN" altLang="en-US" sz="2800" dirty="0">
                <a:sym typeface="+mn-ea"/>
              </a:rPr>
              <a:t>为光感受器细胞，中层的</a:t>
            </a:r>
            <a:r>
              <a:rPr lang="zh-CN" altLang="en-US" sz="2800" b="1" dirty="0">
                <a:sym typeface="+mn-ea"/>
              </a:rPr>
              <a:t>双极细胞</a:t>
            </a:r>
            <a:r>
              <a:rPr lang="zh-CN" altLang="en-US" sz="2800" dirty="0">
                <a:sym typeface="+mn-ea"/>
              </a:rPr>
              <a:t>为第</a:t>
            </a:r>
            <a:r>
              <a:rPr lang="en-US" altLang="zh-CN" sz="2800">
                <a:sym typeface="+mn-ea"/>
              </a:rPr>
              <a:t>1</a:t>
            </a:r>
            <a:r>
              <a:rPr lang="zh-CN" altLang="en-US" sz="2800" dirty="0">
                <a:sym typeface="+mn-ea"/>
              </a:rPr>
              <a:t>级神经元，最内层的</a:t>
            </a:r>
            <a:r>
              <a:rPr lang="zh-CN" altLang="en-US" sz="2800" b="1" dirty="0">
                <a:sym typeface="+mn-ea"/>
              </a:rPr>
              <a:t>节细胞</a:t>
            </a:r>
            <a:r>
              <a:rPr lang="zh-CN" altLang="en-US" sz="2800" dirty="0">
                <a:sym typeface="+mn-ea"/>
              </a:rPr>
              <a:t>为第</a:t>
            </a:r>
            <a:r>
              <a:rPr lang="en-US" altLang="zh-CN" sz="2800">
                <a:sym typeface="+mn-ea"/>
              </a:rPr>
              <a:t>2</a:t>
            </a:r>
            <a:r>
              <a:rPr lang="zh-CN" altLang="en-US" sz="2800" dirty="0">
                <a:sym typeface="+mn-ea"/>
              </a:rPr>
              <a:t>级神经元，其轴突在视神经盘处集合成视神经。视神经经视神经管入颅腔，形成视交叉后，延为视束。在视交叉中，来自两眼视网膜鼻侧半的纤维交叉，交叉后加入对侧视束；来自视网膜颞侧半的纤维不交叉，进入同侧视束。视束绕过大脑脚向后，主要终止于外侧膝状体。第</a:t>
            </a:r>
            <a:r>
              <a:rPr lang="en-US" altLang="zh-CN" sz="2800">
                <a:sym typeface="+mn-ea"/>
              </a:rPr>
              <a:t>3</a:t>
            </a:r>
            <a:r>
              <a:rPr lang="zh-CN" altLang="en-US" sz="2800" dirty="0">
                <a:sym typeface="+mn-ea"/>
              </a:rPr>
              <a:t>级神经元胞体在</a:t>
            </a:r>
            <a:r>
              <a:rPr lang="zh-CN" altLang="en-US" sz="2800" b="1" dirty="0">
                <a:sym typeface="+mn-ea"/>
              </a:rPr>
              <a:t>外侧膝状体</a:t>
            </a:r>
            <a:r>
              <a:rPr lang="zh-CN" altLang="en-US" sz="2800" dirty="0">
                <a:sym typeface="+mn-ea"/>
              </a:rPr>
              <a:t>内，由此发出纤维组成视辐射经内囊后肢投射到端脑距状沟两侧的视区，产生视觉。</a:t>
            </a:r>
            <a:endParaRPr lang="zh-CN" altLang="en-US" sz="2800" dirty="0">
              <a:sym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3140" y="149860"/>
            <a:ext cx="6096000" cy="583565"/>
          </a:xfrm>
          <a:prstGeom prst="rect">
            <a:avLst/>
          </a:prstGeom>
          <a:noFill/>
        </p:spPr>
        <p:txBody>
          <a:bodyPr wrap="square" rtlCol="0" anchor="t">
            <a:spAutoFit/>
          </a:bodyPr>
          <a:p>
            <a:r>
              <a:rPr lang="zh-CN" altLang="en-US" sz="3200" dirty="0">
                <a:sym typeface="+mn-ea"/>
              </a:rPr>
              <a:t>视觉传导通路 </a:t>
            </a:r>
            <a:endParaRPr lang="zh-CN" altLang="en-US" sz="3200" dirty="0">
              <a:sym typeface="+mn-ea"/>
            </a:endParaRPr>
          </a:p>
        </p:txBody>
      </p:sp>
      <p:pic>
        <p:nvPicPr>
          <p:cNvPr id="141316" name="图片 141315" descr="图11-55"/>
          <p:cNvPicPr>
            <a:picLocks noChangeAspect="1"/>
          </p:cNvPicPr>
          <p:nvPr/>
        </p:nvPicPr>
        <p:blipFill>
          <a:blip r:embed="rId1"/>
          <a:stretch>
            <a:fillRect/>
          </a:stretch>
        </p:blipFill>
        <p:spPr>
          <a:xfrm>
            <a:off x="1388745" y="1212850"/>
            <a:ext cx="8827135" cy="4817745"/>
          </a:xfrm>
          <a:prstGeom prst="rect">
            <a:avLst/>
          </a:prstGeom>
          <a:noFill/>
          <a:ln w="9525">
            <a:noFill/>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40480" y="168910"/>
            <a:ext cx="6096000" cy="583565"/>
          </a:xfrm>
          <a:prstGeom prst="rect">
            <a:avLst/>
          </a:prstGeom>
          <a:noFill/>
        </p:spPr>
        <p:txBody>
          <a:bodyPr wrap="square" rtlCol="0" anchor="t">
            <a:spAutoFit/>
          </a:bodyPr>
          <a:p>
            <a:r>
              <a:rPr lang="zh-CN" altLang="en-US" sz="3200" b="1" dirty="0">
                <a:sym typeface="+mn-ea"/>
              </a:rPr>
              <a:t>二 、运动传导通路</a:t>
            </a:r>
            <a:endParaRPr lang="zh-CN" altLang="en-US" sz="3200" b="1" dirty="0">
              <a:sym typeface="+mn-ea"/>
            </a:endParaRPr>
          </a:p>
        </p:txBody>
      </p:sp>
      <p:sp>
        <p:nvSpPr>
          <p:cNvPr id="3" name="文本框 2"/>
          <p:cNvSpPr txBox="1"/>
          <p:nvPr/>
        </p:nvSpPr>
        <p:spPr>
          <a:xfrm>
            <a:off x="735965" y="1181735"/>
            <a:ext cx="10719435" cy="422338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大脑皮质对躯体运动的调节实施通过锥体系和锥体外系来实现的。</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（一）锥体系</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b="1">
                <a:sym typeface="+mn-ea"/>
              </a:rPr>
              <a:t>1.</a:t>
            </a:r>
            <a:r>
              <a:rPr lang="zh-CN" altLang="en-US" sz="2800" b="1" dirty="0">
                <a:sym typeface="+mn-ea"/>
              </a:rPr>
              <a:t>锥体系  </a:t>
            </a:r>
            <a:r>
              <a:rPr lang="zh-CN" altLang="en-US" sz="2800" dirty="0">
                <a:sym typeface="+mn-ea"/>
              </a:rPr>
              <a:t>是管理骨骼肌随意运动的系统。由上、下两级神经元组成。上运动神经元是位于中央前回和中央旁小叶前部的锥体细胞。下运动神经元是脑神经运动核和脊髓前角的神经细胞。锥体系分为皮质脊髓束和皮质脊髓束。</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a:t>
            </a:r>
            <a:r>
              <a:rPr lang="zh-CN" altLang="en-US" sz="2800" b="1" dirty="0">
                <a:sym typeface="+mn-ea"/>
              </a:rPr>
              <a:t>皮质脊髓束：</a:t>
            </a:r>
            <a:r>
              <a:rPr lang="zh-CN" altLang="en-US" sz="2800" dirty="0">
                <a:sym typeface="+mn-ea"/>
              </a:rPr>
              <a:t>上运动神经元是中央前回的上</a:t>
            </a:r>
            <a:r>
              <a:rPr lang="en-US" altLang="zh-CN" sz="2800">
                <a:sym typeface="+mn-ea"/>
              </a:rPr>
              <a:t>2/3</a:t>
            </a:r>
            <a:r>
              <a:rPr lang="zh-CN" altLang="en-US" sz="2800" dirty="0">
                <a:sym typeface="+mn-ea"/>
              </a:rPr>
              <a:t>和中央旁小叶前部的锥体细胞，其轴突构成</a:t>
            </a:r>
            <a:r>
              <a:rPr lang="zh-CN" altLang="en-US" sz="2800" b="1" dirty="0">
                <a:sym typeface="+mn-ea"/>
              </a:rPr>
              <a:t>皮质脊髓束</a:t>
            </a:r>
            <a:r>
              <a:rPr lang="zh-CN" altLang="en-US" sz="2800" dirty="0">
                <a:sym typeface="+mn-ea"/>
              </a:rPr>
              <a:t>下行经内囊后肢、大脑脚、脑桥至延髓锥体，在锥体下端，大部分纤维交叉至对侧，形成</a:t>
            </a:r>
            <a:r>
              <a:rPr lang="zh-CN" altLang="en-US" sz="2800" b="1" dirty="0">
                <a:sym typeface="+mn-ea"/>
              </a:rPr>
              <a:t>锥体交叉</a:t>
            </a:r>
            <a:r>
              <a:rPr lang="zh-CN" altLang="en-US" sz="2800" dirty="0">
                <a:sym typeface="+mn-ea"/>
              </a:rPr>
              <a:t>，交叉后的纤维沿脊髓侧索内下行；小部分未交叉的纤维在同侧脊髓前索内下行，最后在脊髓节段交叉到对侧终止于前角细胞，支配躯干和四肢骨骼肌的运动。</a:t>
            </a:r>
            <a:endParaRPr lang="zh-CN" altLang="en-US" sz="2800" dirty="0">
              <a:sym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84600" y="206375"/>
            <a:ext cx="6096000" cy="583565"/>
          </a:xfrm>
          <a:prstGeom prst="rect">
            <a:avLst/>
          </a:prstGeom>
          <a:noFill/>
        </p:spPr>
        <p:txBody>
          <a:bodyPr wrap="square" rtlCol="0" anchor="t">
            <a:spAutoFit/>
          </a:bodyPr>
          <a:p>
            <a:r>
              <a:rPr lang="zh-CN" altLang="en-US" sz="3200" dirty="0">
                <a:sym typeface="+mn-ea"/>
              </a:rPr>
              <a:t>锥体系中的皮质脊髓束</a:t>
            </a:r>
            <a:endParaRPr lang="zh-CN" altLang="en-US" sz="3200" dirty="0">
              <a:sym typeface="+mn-ea"/>
            </a:endParaRPr>
          </a:p>
        </p:txBody>
      </p:sp>
      <p:pic>
        <p:nvPicPr>
          <p:cNvPr id="143364" name="图片 143363" descr="图11-56"/>
          <p:cNvPicPr>
            <a:picLocks noChangeAspect="1"/>
          </p:cNvPicPr>
          <p:nvPr/>
        </p:nvPicPr>
        <p:blipFill>
          <a:blip r:embed="rId1"/>
          <a:stretch>
            <a:fillRect/>
          </a:stretch>
        </p:blipFill>
        <p:spPr>
          <a:xfrm>
            <a:off x="1143635" y="1134745"/>
            <a:ext cx="9488805" cy="5291455"/>
          </a:xfrm>
          <a:prstGeom prst="rect">
            <a:avLst/>
          </a:prstGeom>
          <a:noFill/>
          <a:ln w="9525">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55520" y="1875155"/>
            <a:ext cx="8020685" cy="3107690"/>
          </a:xfrm>
          <a:prstGeom prst="rect">
            <a:avLst/>
          </a:prstGeom>
          <a:noFill/>
        </p:spPr>
        <p:txBody>
          <a:bodyPr wrap="square" rtlCol="0" anchor="t">
            <a:spAutoFit/>
          </a:bodyPr>
          <a:p>
            <a:r>
              <a:rPr lang="en-US" altLang="zh-CN" sz="2800">
                <a:sym typeface="+mn-ea"/>
              </a:rPr>
              <a:t>(2)</a:t>
            </a:r>
            <a:r>
              <a:rPr lang="zh-CN" altLang="en-US" sz="2800" dirty="0">
                <a:sym typeface="+mn-ea"/>
              </a:rPr>
              <a:t>．</a:t>
            </a:r>
            <a:r>
              <a:rPr lang="zh-CN" altLang="en-US" sz="2800" b="1" dirty="0">
                <a:sym typeface="+mn-ea"/>
              </a:rPr>
              <a:t>皮质核束：</a:t>
            </a:r>
            <a:r>
              <a:rPr lang="zh-CN" altLang="en-US" sz="2800" dirty="0">
                <a:sym typeface="+mn-ea"/>
              </a:rPr>
              <a:t>上运动神经元是中央前回的下</a:t>
            </a:r>
            <a:r>
              <a:rPr lang="en-US" altLang="zh-CN" sz="2800">
                <a:sym typeface="+mn-ea"/>
              </a:rPr>
              <a:t>1/3</a:t>
            </a:r>
            <a:r>
              <a:rPr lang="zh-CN" altLang="en-US" sz="2800" dirty="0">
                <a:sym typeface="+mn-ea"/>
              </a:rPr>
              <a:t>的锥体细胞，其轴突构成</a:t>
            </a:r>
            <a:r>
              <a:rPr lang="zh-CN" altLang="en-US" sz="2800" b="1" dirty="0">
                <a:sym typeface="+mn-ea"/>
              </a:rPr>
              <a:t>皮质核束</a:t>
            </a:r>
            <a:r>
              <a:rPr lang="zh-CN" altLang="en-US" sz="2800" dirty="0">
                <a:sym typeface="+mn-ea"/>
              </a:rPr>
              <a:t>下行经内囊膝至大脑脚，向下陆续分出纤维，大部分终止于双侧脑神经运动核，支配眼外肌、咀嚼肌、面上部表情肌、胸锁乳突肌、斜方肌和咽喉肌；小部分纤维完全交叉到对侧，终止于面神经运动核和舌下神经核，支配对侧面下部表情肌和舌肌。</a:t>
            </a:r>
            <a:endParaRPr lang="zh-CN" altLang="en-US" sz="2800" dirty="0">
              <a:sym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16680" y="168275"/>
            <a:ext cx="6096000" cy="583565"/>
          </a:xfrm>
          <a:prstGeom prst="rect">
            <a:avLst/>
          </a:prstGeom>
          <a:noFill/>
        </p:spPr>
        <p:txBody>
          <a:bodyPr wrap="square" rtlCol="0" anchor="t">
            <a:spAutoFit/>
          </a:bodyPr>
          <a:p>
            <a:r>
              <a:rPr lang="zh-CN" altLang="en-US" sz="3200" dirty="0">
                <a:sym typeface="+mn-ea"/>
              </a:rPr>
              <a:t>锥体系中的皮质核束</a:t>
            </a:r>
            <a:endParaRPr lang="zh-CN" altLang="en-US" sz="3200" dirty="0">
              <a:sym typeface="+mn-ea"/>
            </a:endParaRPr>
          </a:p>
        </p:txBody>
      </p:sp>
      <p:pic>
        <p:nvPicPr>
          <p:cNvPr id="145412" name="图片 145411" descr="图11-57"/>
          <p:cNvPicPr>
            <a:picLocks noChangeAspect="1"/>
          </p:cNvPicPr>
          <p:nvPr/>
        </p:nvPicPr>
        <p:blipFill>
          <a:blip r:embed="rId1"/>
          <a:stretch>
            <a:fillRect/>
          </a:stretch>
        </p:blipFill>
        <p:spPr>
          <a:xfrm>
            <a:off x="2021205" y="1269365"/>
            <a:ext cx="8829040" cy="477202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379855" y="1201420"/>
            <a:ext cx="4485640" cy="5125720"/>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b="1" dirty="0">
                <a:sym typeface="+mn-ea"/>
              </a:rPr>
              <a:t>一、脊髓</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（一）脊髓的位置和外形</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脊髓位于椎管内，全长</a:t>
            </a:r>
            <a:r>
              <a:rPr lang="en-US" altLang="zh-CN" sz="2800">
                <a:sym typeface="+mn-ea"/>
              </a:rPr>
              <a:t>40</a:t>
            </a:r>
            <a:r>
              <a:rPr lang="zh-CN" altLang="en-US" sz="2800" dirty="0">
                <a:sym typeface="+mn-ea"/>
              </a:rPr>
              <a:t>～</a:t>
            </a:r>
            <a:r>
              <a:rPr lang="en-US" altLang="zh-CN" sz="2800">
                <a:sym typeface="+mn-ea"/>
              </a:rPr>
              <a:t>45cm</a:t>
            </a:r>
            <a:r>
              <a:rPr lang="zh-CN" altLang="en-US" sz="2800" dirty="0">
                <a:sym typeface="+mn-ea"/>
              </a:rPr>
              <a:t>，上端在枕骨大孔处续于延髓，下端在成人平第</a:t>
            </a:r>
            <a:r>
              <a:rPr lang="en-US" altLang="zh-CN" sz="2800">
                <a:sym typeface="+mn-ea"/>
              </a:rPr>
              <a:t>1</a:t>
            </a:r>
            <a:r>
              <a:rPr lang="zh-CN" altLang="en-US" sz="2800" dirty="0">
                <a:sym typeface="+mn-ea"/>
              </a:rPr>
              <a:t>腰椎下缘，新生儿约平第</a:t>
            </a:r>
            <a:r>
              <a:rPr lang="en-US" altLang="zh-CN" sz="2800">
                <a:sym typeface="+mn-ea"/>
              </a:rPr>
              <a:t>1</a:t>
            </a:r>
            <a:r>
              <a:rPr lang="zh-CN" altLang="en-US" sz="2800" dirty="0">
                <a:sym typeface="+mn-ea"/>
              </a:rPr>
              <a:t>腰椎下缘。脊髓呈前后略扁的圆柱形，有两处膨大，即上部的</a:t>
            </a:r>
            <a:r>
              <a:rPr lang="zh-CN" altLang="en-US" sz="2800" b="1" dirty="0">
                <a:sym typeface="+mn-ea"/>
              </a:rPr>
              <a:t>颈膨大</a:t>
            </a:r>
            <a:r>
              <a:rPr lang="zh-CN" altLang="en-US" sz="2800" dirty="0">
                <a:sym typeface="+mn-ea"/>
              </a:rPr>
              <a:t>和下部的</a:t>
            </a:r>
            <a:r>
              <a:rPr lang="zh-CN" altLang="en-US" sz="2800" b="1" dirty="0">
                <a:sym typeface="+mn-ea"/>
              </a:rPr>
              <a:t>腰骶膨大</a:t>
            </a:r>
            <a:r>
              <a:rPr lang="zh-CN" altLang="en-US" sz="2800" dirty="0">
                <a:sym typeface="+mn-ea"/>
              </a:rPr>
              <a:t>。脊髓末端变细称为</a:t>
            </a:r>
            <a:r>
              <a:rPr lang="zh-CN" altLang="en-US" sz="2800" b="1" dirty="0">
                <a:sym typeface="+mn-ea"/>
              </a:rPr>
              <a:t>脊髓圆锥</a:t>
            </a:r>
            <a:r>
              <a:rPr lang="zh-CN" altLang="en-US" sz="2800" dirty="0">
                <a:sym typeface="+mn-ea"/>
              </a:rPr>
              <a:t>，并向下延长为终丝，止于尾骨的背面。</a:t>
            </a:r>
            <a:endParaRPr lang="zh-CN" altLang="en-US" sz="2800" dirty="0">
              <a:sym typeface="+mn-ea"/>
            </a:endParaRPr>
          </a:p>
        </p:txBody>
      </p:sp>
      <p:pic>
        <p:nvPicPr>
          <p:cNvPr id="28676" name="图片 28675" descr="图11-2"/>
          <p:cNvPicPr>
            <a:picLocks noChangeAspect="1"/>
          </p:cNvPicPr>
          <p:nvPr/>
        </p:nvPicPr>
        <p:blipFill>
          <a:blip r:embed="rId1"/>
          <a:stretch>
            <a:fillRect/>
          </a:stretch>
        </p:blipFill>
        <p:spPr>
          <a:xfrm>
            <a:off x="7700645" y="1083310"/>
            <a:ext cx="3942080" cy="4843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53510" y="187325"/>
            <a:ext cx="6096000" cy="583565"/>
          </a:xfrm>
          <a:prstGeom prst="rect">
            <a:avLst/>
          </a:prstGeom>
          <a:noFill/>
        </p:spPr>
        <p:txBody>
          <a:bodyPr wrap="square" rtlCol="0" anchor="t">
            <a:spAutoFit/>
          </a:bodyPr>
          <a:p>
            <a:r>
              <a:rPr lang="zh-CN" altLang="en-US" sz="3200" dirty="0">
                <a:sym typeface="+mn-ea"/>
              </a:rPr>
              <a:t>（二）锥体外系</a:t>
            </a:r>
            <a:endParaRPr lang="zh-CN" altLang="en-US" sz="3200" dirty="0">
              <a:sym typeface="+mn-ea"/>
            </a:endParaRPr>
          </a:p>
        </p:txBody>
      </p:sp>
      <p:sp>
        <p:nvSpPr>
          <p:cNvPr id="3" name="文本框 2"/>
          <p:cNvSpPr txBox="1"/>
          <p:nvPr/>
        </p:nvSpPr>
        <p:spPr>
          <a:xfrm>
            <a:off x="895985" y="1493520"/>
            <a:ext cx="10153650" cy="4983480"/>
          </a:xfrm>
          <a:prstGeom prst="rect">
            <a:avLst/>
          </a:prstGeom>
          <a:noFill/>
        </p:spPr>
        <p:txBody>
          <a:bodyPr wrap="square" rtlCol="0" anchor="t">
            <a:noAutofit/>
          </a:bodyPr>
          <a:p>
            <a:pPr marL="342900" indent="-342900" algn="l">
              <a:lnSpc>
                <a:spcPct val="90000"/>
              </a:lnSpc>
              <a:buFont typeface="Arial" panose="020B0604020202020204" pitchFamily="34" charset="0"/>
              <a:buChar char="•"/>
            </a:pPr>
            <a:r>
              <a:rPr lang="zh-CN" altLang="en-US" sz="2800" b="1" dirty="0">
                <a:sym typeface="+mn-ea"/>
              </a:rPr>
              <a:t>锥体外系</a:t>
            </a:r>
            <a:r>
              <a:rPr lang="zh-CN" altLang="en-US" sz="2800" dirty="0">
                <a:sym typeface="+mn-ea"/>
              </a:rPr>
              <a:t>是指锥体系以外的影响和控制躯体运动的一切传导路径，其结构十分复杂，包括大脑皮质、纹状体、背侧丘脑、底丘脑、中脑顶盖、红核、黑质、脑桥核、前庭核、小脑和脑干网状结构等以及它们的纤维联系，最后终止于脊髓前角细胞和脑神经运动核。锥体外系的主要功能是调节肌张力、协调肌肉活动、维持体态姿势和习惯性动作等。</a:t>
            </a:r>
            <a:endParaRPr lang="zh-CN" altLang="en-US" sz="2800" dirty="0">
              <a:sym typeface="+mn-ea"/>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29835" y="149225"/>
            <a:ext cx="6096000" cy="583565"/>
          </a:xfrm>
          <a:prstGeom prst="rect">
            <a:avLst/>
          </a:prstGeom>
          <a:noFill/>
        </p:spPr>
        <p:txBody>
          <a:bodyPr wrap="square" rtlCol="0" anchor="t">
            <a:spAutoFit/>
          </a:bodyPr>
          <a:p>
            <a:r>
              <a:rPr lang="zh-CN" altLang="en-US" sz="3200" dirty="0">
                <a:sym typeface="+mn-ea"/>
              </a:rPr>
              <a:t>锥体外系 </a:t>
            </a:r>
            <a:endParaRPr lang="zh-CN" altLang="en-US" sz="3200" dirty="0">
              <a:sym typeface="+mn-ea"/>
            </a:endParaRPr>
          </a:p>
        </p:txBody>
      </p:sp>
      <p:pic>
        <p:nvPicPr>
          <p:cNvPr id="147460" name="图片 147459" descr="图11-58"/>
          <p:cNvPicPr>
            <a:picLocks noChangeAspect="1"/>
          </p:cNvPicPr>
          <p:nvPr/>
        </p:nvPicPr>
        <p:blipFill>
          <a:blip r:embed="rId1"/>
          <a:stretch>
            <a:fillRect/>
          </a:stretch>
        </p:blipFill>
        <p:spPr>
          <a:xfrm>
            <a:off x="1112520" y="1142365"/>
            <a:ext cx="8827135" cy="4912360"/>
          </a:xfrm>
          <a:prstGeom prst="rect">
            <a:avLst/>
          </a:prstGeom>
          <a:noFill/>
          <a:ln w="9525">
            <a:noFill/>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剪去对角 3"/>
          <p:cNvSpPr/>
          <p:nvPr>
            <p:custDataLst>
              <p:tags r:id="rId1"/>
            </p:custDataLst>
          </p:nvPr>
        </p:nvSpPr>
        <p:spPr>
          <a:xfrm>
            <a:off x="464820" y="789305"/>
            <a:ext cx="10870565" cy="573024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869315" y="1888490"/>
            <a:ext cx="5819775" cy="3412490"/>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400" dirty="0">
                <a:sym typeface="+mn-ea"/>
              </a:rPr>
              <a:t>脊髓表面有</a:t>
            </a:r>
            <a:r>
              <a:rPr lang="en-US" altLang="zh-CN" sz="2400">
                <a:sym typeface="+mn-ea"/>
              </a:rPr>
              <a:t>6</a:t>
            </a:r>
            <a:r>
              <a:rPr lang="zh-CN" altLang="en-US" sz="2400" dirty="0">
                <a:sym typeface="+mn-ea"/>
              </a:rPr>
              <a:t>条平行的纵沟，前面正中较深的沟，称</a:t>
            </a:r>
            <a:r>
              <a:rPr lang="zh-CN" altLang="en-US" sz="2400" b="1" dirty="0">
                <a:sym typeface="+mn-ea"/>
              </a:rPr>
              <a:t>前正中裂</a:t>
            </a:r>
            <a:r>
              <a:rPr lang="zh-CN" altLang="en-US" sz="2400" dirty="0">
                <a:sym typeface="+mn-ea"/>
              </a:rPr>
              <a:t>，后面正中较浅的沟，称</a:t>
            </a:r>
            <a:r>
              <a:rPr lang="zh-CN" altLang="en-US" sz="2400" b="1" dirty="0">
                <a:sym typeface="+mn-ea"/>
              </a:rPr>
              <a:t>后正中沟</a:t>
            </a:r>
            <a:r>
              <a:rPr lang="zh-CN" altLang="en-US" sz="2400" dirty="0">
                <a:sym typeface="+mn-ea"/>
              </a:rPr>
              <a:t>。此外还有两对外侧沟，即</a:t>
            </a:r>
            <a:r>
              <a:rPr lang="zh-CN" altLang="en-US" sz="2400" b="1" dirty="0">
                <a:sym typeface="+mn-ea"/>
              </a:rPr>
              <a:t>前外侧沟</a:t>
            </a:r>
            <a:r>
              <a:rPr lang="zh-CN" altLang="en-US" sz="2400" dirty="0">
                <a:sym typeface="+mn-ea"/>
              </a:rPr>
              <a:t>和</a:t>
            </a:r>
            <a:r>
              <a:rPr lang="zh-CN" altLang="en-US" sz="2400" b="1" dirty="0">
                <a:sym typeface="+mn-ea"/>
              </a:rPr>
              <a:t>后外侧沟</a:t>
            </a:r>
            <a:r>
              <a:rPr lang="zh-CN" altLang="en-US" sz="2400" dirty="0">
                <a:sym typeface="+mn-ea"/>
              </a:rPr>
              <a:t>，分别有脊神经前、后根的根丝出入。</a:t>
            </a:r>
            <a:endParaRPr lang="zh-CN" altLang="en-US" sz="24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400" dirty="0">
                <a:sym typeface="+mn-ea"/>
              </a:rPr>
              <a:t>每一对脊神经前、后根的根丝附着于脊髓的范围，称一个脊髓节段。脊神经有</a:t>
            </a:r>
            <a:r>
              <a:rPr lang="en-US" altLang="zh-CN" sz="2400">
                <a:sym typeface="+mn-ea"/>
              </a:rPr>
              <a:t>31</a:t>
            </a:r>
            <a:r>
              <a:rPr lang="zh-CN" altLang="en-US" sz="2400" dirty="0">
                <a:sym typeface="+mn-ea"/>
              </a:rPr>
              <a:t>对，脊髓也相应分为</a:t>
            </a:r>
            <a:r>
              <a:rPr lang="en-US" altLang="zh-CN" sz="2400">
                <a:sym typeface="+mn-ea"/>
              </a:rPr>
              <a:t>31</a:t>
            </a:r>
            <a:r>
              <a:rPr lang="zh-CN" altLang="en-US" sz="2400" dirty="0">
                <a:sym typeface="+mn-ea"/>
              </a:rPr>
              <a:t>个节段：颈髓</a:t>
            </a:r>
            <a:r>
              <a:rPr lang="en-US" altLang="zh-CN" sz="2400">
                <a:sym typeface="+mn-ea"/>
              </a:rPr>
              <a:t>8</a:t>
            </a:r>
            <a:r>
              <a:rPr lang="zh-CN" altLang="en-US" sz="2400" dirty="0">
                <a:sym typeface="+mn-ea"/>
              </a:rPr>
              <a:t>节、胸髓</a:t>
            </a:r>
            <a:r>
              <a:rPr lang="en-US" altLang="zh-CN" sz="2400">
                <a:sym typeface="+mn-ea"/>
              </a:rPr>
              <a:t>12</a:t>
            </a:r>
            <a:r>
              <a:rPr lang="zh-CN" altLang="en-US" sz="2400" dirty="0">
                <a:sym typeface="+mn-ea"/>
              </a:rPr>
              <a:t>节、腰髓</a:t>
            </a:r>
            <a:r>
              <a:rPr lang="en-US" altLang="zh-CN" sz="2400">
                <a:sym typeface="+mn-ea"/>
              </a:rPr>
              <a:t>5</a:t>
            </a:r>
            <a:r>
              <a:rPr lang="zh-CN" altLang="en-US" sz="2400" dirty="0">
                <a:sym typeface="+mn-ea"/>
              </a:rPr>
              <a:t>节、骶髓</a:t>
            </a:r>
            <a:r>
              <a:rPr lang="en-US" altLang="zh-CN" sz="2400">
                <a:sym typeface="+mn-ea"/>
              </a:rPr>
              <a:t>5</a:t>
            </a:r>
            <a:r>
              <a:rPr lang="zh-CN" altLang="en-US" sz="2400" dirty="0">
                <a:sym typeface="+mn-ea"/>
              </a:rPr>
              <a:t>节、尾髓</a:t>
            </a:r>
            <a:r>
              <a:rPr lang="en-US" altLang="zh-CN" sz="2400">
                <a:sym typeface="+mn-ea"/>
              </a:rPr>
              <a:t>1</a:t>
            </a:r>
            <a:r>
              <a:rPr lang="zh-CN" altLang="en-US" sz="2400" dirty="0">
                <a:sym typeface="+mn-ea"/>
              </a:rPr>
              <a:t>节。</a:t>
            </a:r>
            <a:endParaRPr lang="zh-CN" altLang="en-US" sz="2400" dirty="0">
              <a:sym typeface="+mn-ea"/>
            </a:endParaRPr>
          </a:p>
        </p:txBody>
      </p:sp>
      <p:pic>
        <p:nvPicPr>
          <p:cNvPr id="29701" name="图片 29700" descr="图11-3"/>
          <p:cNvPicPr>
            <a:picLocks noChangeAspect="1"/>
          </p:cNvPicPr>
          <p:nvPr/>
        </p:nvPicPr>
        <p:blipFill>
          <a:blip r:embed="rId2"/>
          <a:stretch>
            <a:fillRect/>
          </a:stretch>
        </p:blipFill>
        <p:spPr>
          <a:xfrm>
            <a:off x="6828790" y="944245"/>
            <a:ext cx="3529013" cy="55753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91915" y="0"/>
            <a:ext cx="6096000" cy="521970"/>
          </a:xfrm>
          <a:prstGeom prst="rect">
            <a:avLst/>
          </a:prstGeom>
          <a:noFill/>
        </p:spPr>
        <p:txBody>
          <a:bodyPr wrap="square" rtlCol="0" anchor="t">
            <a:spAutoFit/>
          </a:bodyPr>
          <a:p>
            <a:r>
              <a:rPr lang="zh-CN" altLang="en-US" sz="2800" dirty="0">
                <a:sym typeface="+mn-ea"/>
              </a:rPr>
              <a:t>（二）脊髓的内部结构</a:t>
            </a:r>
            <a:endParaRPr lang="zh-CN" altLang="en-US" sz="2800" dirty="0">
              <a:sym typeface="+mn-ea"/>
            </a:endParaRPr>
          </a:p>
        </p:txBody>
      </p:sp>
      <p:sp>
        <p:nvSpPr>
          <p:cNvPr id="3" name="文本框 2"/>
          <p:cNvSpPr txBox="1"/>
          <p:nvPr/>
        </p:nvSpPr>
        <p:spPr>
          <a:xfrm>
            <a:off x="1550035" y="2091055"/>
            <a:ext cx="3897630" cy="267652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在脊髓的横切面上，可见脊髓由位于中部的</a:t>
            </a:r>
            <a:r>
              <a:rPr lang="en-US" altLang="zh-CN" sz="2800">
                <a:sym typeface="+mn-ea"/>
              </a:rPr>
              <a:t>H</a:t>
            </a:r>
            <a:r>
              <a:rPr lang="zh-CN" altLang="en-US" sz="2800" dirty="0">
                <a:sym typeface="+mn-ea"/>
              </a:rPr>
              <a:t>形或蝶形的灰质和位于灰质周围的白质组成，脊髓中央有管腔狭小的</a:t>
            </a:r>
            <a:r>
              <a:rPr lang="zh-CN" altLang="en-US" sz="2800" b="1" dirty="0">
                <a:sym typeface="+mn-ea"/>
              </a:rPr>
              <a:t>中央管</a:t>
            </a:r>
            <a:r>
              <a:rPr lang="zh-CN" altLang="en-US" sz="2800" dirty="0">
                <a:sym typeface="+mn-ea"/>
              </a:rPr>
              <a:t>。 </a:t>
            </a:r>
            <a:endParaRPr lang="zh-CN" altLang="en-US" sz="2800" dirty="0">
              <a:sym typeface="+mn-ea"/>
            </a:endParaRPr>
          </a:p>
        </p:txBody>
      </p:sp>
      <p:pic>
        <p:nvPicPr>
          <p:cNvPr id="30724" name="图片 30723" descr="图11-4"/>
          <p:cNvPicPr>
            <a:picLocks noChangeAspect="1"/>
          </p:cNvPicPr>
          <p:nvPr/>
        </p:nvPicPr>
        <p:blipFill>
          <a:blip r:embed="rId1"/>
          <a:stretch>
            <a:fillRect/>
          </a:stretch>
        </p:blipFill>
        <p:spPr>
          <a:xfrm>
            <a:off x="6417945" y="1443038"/>
            <a:ext cx="4319588" cy="4364037"/>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79035" y="151130"/>
            <a:ext cx="6096000" cy="583565"/>
          </a:xfrm>
          <a:prstGeom prst="rect">
            <a:avLst/>
          </a:prstGeom>
          <a:noFill/>
        </p:spPr>
        <p:txBody>
          <a:bodyPr wrap="square" rtlCol="0" anchor="t">
            <a:spAutoFit/>
          </a:bodyPr>
          <a:p>
            <a:r>
              <a:rPr lang="zh-CN" altLang="en-US" sz="3200" dirty="0">
                <a:sym typeface="+mn-ea"/>
              </a:rPr>
              <a:t>１．灰质</a:t>
            </a:r>
            <a:endParaRPr lang="zh-CN" altLang="en-US" sz="3200" dirty="0">
              <a:sym typeface="+mn-ea"/>
            </a:endParaRPr>
          </a:p>
        </p:txBody>
      </p:sp>
      <p:sp>
        <p:nvSpPr>
          <p:cNvPr id="3" name="文本框 2"/>
          <p:cNvSpPr txBox="1"/>
          <p:nvPr/>
        </p:nvSpPr>
        <p:spPr>
          <a:xfrm>
            <a:off x="868680" y="1306195"/>
            <a:ext cx="9786620" cy="4245610"/>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在脊髓横切面上，每侧灰质的前部扩大为</a:t>
            </a:r>
            <a:r>
              <a:rPr lang="zh-CN" altLang="en-US" sz="2800" b="1" dirty="0">
                <a:sym typeface="+mn-ea"/>
              </a:rPr>
              <a:t>前角</a:t>
            </a:r>
            <a:r>
              <a:rPr lang="zh-CN" altLang="en-US" sz="2800" dirty="0">
                <a:sym typeface="+mn-ea"/>
              </a:rPr>
              <a:t>，由运动神经元组成；后部较狭细为</a:t>
            </a:r>
            <a:r>
              <a:rPr lang="zh-CN" altLang="en-US" sz="2800" b="1" dirty="0">
                <a:sym typeface="+mn-ea"/>
              </a:rPr>
              <a:t>后角</a:t>
            </a:r>
            <a:r>
              <a:rPr lang="zh-CN" altLang="en-US" sz="2800" dirty="0">
                <a:sym typeface="+mn-ea"/>
              </a:rPr>
              <a:t>，由感觉神经元组成；在胸髓和上</a:t>
            </a:r>
            <a:r>
              <a:rPr lang="en-US" altLang="zh-CN" sz="2800">
                <a:sym typeface="+mn-ea"/>
              </a:rPr>
              <a:t>2~3</a:t>
            </a:r>
            <a:r>
              <a:rPr lang="zh-CN" altLang="en-US" sz="2800" dirty="0">
                <a:sym typeface="+mn-ea"/>
              </a:rPr>
              <a:t>节腰髓，前、后角之间向外伸出为</a:t>
            </a:r>
            <a:r>
              <a:rPr lang="zh-CN" altLang="en-US" sz="2800" b="1" dirty="0">
                <a:sym typeface="+mn-ea"/>
              </a:rPr>
              <a:t>侧角</a:t>
            </a:r>
            <a:r>
              <a:rPr lang="zh-CN" altLang="en-US" sz="2800" dirty="0">
                <a:sym typeface="+mn-ea"/>
              </a:rPr>
              <a:t>，内含交感神经元；在</a:t>
            </a:r>
            <a:r>
              <a:rPr lang="en-US" altLang="zh-CN" sz="2800">
                <a:sym typeface="+mn-ea"/>
              </a:rPr>
              <a:t>2~4</a:t>
            </a:r>
            <a:r>
              <a:rPr lang="zh-CN" altLang="en-US" sz="2800" dirty="0">
                <a:sym typeface="+mn-ea"/>
              </a:rPr>
              <a:t>节骶髓，相当于侧角的部位，含有副交感神经元。</a:t>
            </a:r>
            <a:endParaRPr lang="zh-CN" altLang="en-US" sz="2800" dirty="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a:xfrm>
            <a:off x="4414838" y="-150495"/>
            <a:ext cx="8229600" cy="1143000"/>
          </a:xfrm>
        </p:spPr>
        <p:txBody>
          <a:bodyPr anchor="ctr" anchorCtr="0"/>
          <a:p>
            <a:r>
              <a:rPr lang="zh-CN" altLang="en-US" sz="3200" dirty="0"/>
              <a:t>２．白质 </a:t>
            </a:r>
            <a:endParaRPr lang="zh-CN" altLang="en-US" sz="3200" dirty="0"/>
          </a:p>
        </p:txBody>
      </p:sp>
      <p:sp>
        <p:nvSpPr>
          <p:cNvPr id="2" name="文本框 1"/>
          <p:cNvSpPr txBox="1"/>
          <p:nvPr/>
        </p:nvSpPr>
        <p:spPr>
          <a:xfrm>
            <a:off x="534670" y="1167130"/>
            <a:ext cx="11082655" cy="525589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白质借脊髓表面的纵行沟分为</a:t>
            </a:r>
            <a:r>
              <a:rPr lang="en-US" altLang="zh-CN" sz="2800">
                <a:sym typeface="+mn-ea"/>
              </a:rPr>
              <a:t>3</a:t>
            </a:r>
            <a:r>
              <a:rPr lang="zh-CN" altLang="en-US" sz="2800" dirty="0">
                <a:sym typeface="+mn-ea"/>
              </a:rPr>
              <a:t>个索，前正中裂与前外侧沟之间的为</a:t>
            </a:r>
            <a:r>
              <a:rPr lang="zh-CN" altLang="en-US" sz="2800" b="1" dirty="0">
                <a:sym typeface="+mn-ea"/>
              </a:rPr>
              <a:t>前索</a:t>
            </a:r>
            <a:r>
              <a:rPr lang="zh-CN" altLang="en-US" sz="2800" dirty="0">
                <a:sym typeface="+mn-ea"/>
              </a:rPr>
              <a:t>；后外侧沟与后正中沟之间的为</a:t>
            </a:r>
            <a:r>
              <a:rPr lang="zh-CN" altLang="en-US" sz="2800" b="1" dirty="0">
                <a:sym typeface="+mn-ea"/>
              </a:rPr>
              <a:t>后索</a:t>
            </a:r>
            <a:r>
              <a:rPr lang="zh-CN" altLang="en-US" sz="2800" dirty="0">
                <a:sym typeface="+mn-ea"/>
              </a:rPr>
              <a:t>；前后外侧沟之间的为</a:t>
            </a:r>
            <a:r>
              <a:rPr lang="zh-CN" altLang="en-US" sz="2800" b="1" dirty="0">
                <a:sym typeface="+mn-ea"/>
              </a:rPr>
              <a:t>外侧索</a:t>
            </a:r>
            <a:r>
              <a:rPr lang="zh-CN" altLang="en-US" sz="2800" dirty="0">
                <a:sym typeface="+mn-ea"/>
              </a:rPr>
              <a:t>。</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脊髓白质主要由上下行的纤维束构成，上行纤维束将各种感觉信息传递到脑；下行纤维束将脑各部的信息下传到脊髓。</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⑴上行（感觉）纤维束</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l</a:t>
            </a:r>
            <a:r>
              <a:rPr lang="zh-CN" altLang="en-US" sz="2800" dirty="0">
                <a:sym typeface="+mn-ea"/>
              </a:rPr>
              <a:t>）</a:t>
            </a:r>
            <a:r>
              <a:rPr lang="zh-CN" altLang="en-US" sz="2800" b="1" dirty="0">
                <a:sym typeface="+mn-ea"/>
              </a:rPr>
              <a:t>薄束</a:t>
            </a:r>
            <a:r>
              <a:rPr lang="zh-CN" altLang="en-US" sz="2800" dirty="0">
                <a:sym typeface="+mn-ea"/>
              </a:rPr>
              <a:t>和</a:t>
            </a:r>
            <a:r>
              <a:rPr lang="zh-CN" altLang="en-US" sz="2800" b="1" dirty="0">
                <a:sym typeface="+mn-ea"/>
              </a:rPr>
              <a:t>楔束</a:t>
            </a:r>
            <a:r>
              <a:rPr lang="zh-CN" altLang="en-US" sz="2800" dirty="0">
                <a:sym typeface="+mn-ea"/>
              </a:rPr>
              <a:t>：位于后索，薄束和楔束分别传导来自同侧身体下半部和上半部的本体感觉（位置觉、运动觉和振动觉）以及精细触觉（如辨别两点之间的距离和物体的质地、纹理粗细等）。            </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脊髓丘脑束</a:t>
            </a:r>
            <a:r>
              <a:rPr lang="zh-CN" altLang="en-US" sz="2800" dirty="0">
                <a:sym typeface="+mn-ea"/>
              </a:rPr>
              <a:t>：位于外侧索前半部和前索，传导对侧半躯干和肢体的痛觉、温度觉和粗浅触觉，</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⑵下行（运动）纤维束</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l</a:t>
            </a:r>
            <a:r>
              <a:rPr lang="zh-CN" altLang="en-US" sz="2800" dirty="0">
                <a:sym typeface="+mn-ea"/>
              </a:rPr>
              <a:t>）</a:t>
            </a:r>
            <a:r>
              <a:rPr lang="zh-CN" altLang="en-US" sz="2800" b="1" dirty="0">
                <a:sym typeface="+mn-ea"/>
              </a:rPr>
              <a:t>皮质脊髓束</a:t>
            </a:r>
            <a:r>
              <a:rPr lang="zh-CN" altLang="en-US" sz="2800" dirty="0">
                <a:sym typeface="+mn-ea"/>
              </a:rPr>
              <a:t>：位于前索和外侧索，传导大脑皮质的神经冲动至脊髓前角运动神经元，支配骨骼肌的随意运动。　　　　</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红核脊髓束</a:t>
            </a:r>
            <a:r>
              <a:rPr lang="zh-CN" altLang="en-US" sz="2800" dirty="0">
                <a:sym typeface="+mn-ea"/>
              </a:rPr>
              <a:t>：位于外侧索，调节肌张力。</a:t>
            </a:r>
            <a:endParaRPr lang="zh-CN" altLang="en-US" sz="2800" dirty="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8680" y="132080"/>
            <a:ext cx="6096000" cy="583565"/>
          </a:xfrm>
          <a:prstGeom prst="rect">
            <a:avLst/>
          </a:prstGeom>
          <a:noFill/>
        </p:spPr>
        <p:txBody>
          <a:bodyPr wrap="square" rtlCol="0" anchor="t">
            <a:spAutoFit/>
          </a:bodyPr>
          <a:p>
            <a:r>
              <a:rPr lang="zh-CN" altLang="en-US" sz="3200" dirty="0">
                <a:sym typeface="+mn-ea"/>
              </a:rPr>
              <a:t>脊髓颈段横断面</a:t>
            </a:r>
            <a:endParaRPr lang="zh-CN" altLang="en-US" sz="3200" dirty="0">
              <a:sym typeface="+mn-ea"/>
            </a:endParaRPr>
          </a:p>
        </p:txBody>
      </p:sp>
      <p:pic>
        <p:nvPicPr>
          <p:cNvPr id="33796" name="图片 33795" descr="图11-5"/>
          <p:cNvPicPr>
            <a:picLocks noChangeAspect="1"/>
          </p:cNvPicPr>
          <p:nvPr/>
        </p:nvPicPr>
        <p:blipFill>
          <a:blip r:embed="rId1"/>
          <a:stretch>
            <a:fillRect/>
          </a:stretch>
        </p:blipFill>
        <p:spPr>
          <a:xfrm>
            <a:off x="1803718" y="1000125"/>
            <a:ext cx="8278812" cy="4598988"/>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66515" y="123190"/>
            <a:ext cx="6096000" cy="583565"/>
          </a:xfrm>
          <a:prstGeom prst="rect">
            <a:avLst/>
          </a:prstGeom>
          <a:noFill/>
        </p:spPr>
        <p:txBody>
          <a:bodyPr wrap="square" rtlCol="0" anchor="t">
            <a:spAutoFit/>
          </a:bodyPr>
          <a:p>
            <a:r>
              <a:rPr lang="zh-CN" altLang="en-US" sz="3200" dirty="0">
                <a:sym typeface="+mn-ea"/>
              </a:rPr>
              <a:t>３．脊髓的功能</a:t>
            </a:r>
            <a:endParaRPr lang="zh-CN" altLang="en-US" sz="3200" dirty="0">
              <a:sym typeface="+mn-ea"/>
            </a:endParaRPr>
          </a:p>
        </p:txBody>
      </p:sp>
      <p:sp>
        <p:nvSpPr>
          <p:cNvPr id="3" name="文本框 2"/>
          <p:cNvSpPr txBox="1"/>
          <p:nvPr/>
        </p:nvSpPr>
        <p:spPr>
          <a:xfrm>
            <a:off x="1418590" y="1444625"/>
            <a:ext cx="4722495" cy="396938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⑴传导功能：脊髓内上、下行纤维束广泛联系脑与机体器官组织，具有重要的传导功能。</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⑵反射功能：脊髓内存在调节血管舒缩、排便、排尿和膝反射等低级反射中枢，可以完成许多反射活动。</a:t>
            </a:r>
            <a:endParaRPr lang="zh-CN" altLang="en-US" sz="2800" dirty="0">
              <a:sym typeface="+mn-ea"/>
            </a:endParaRPr>
          </a:p>
        </p:txBody>
      </p:sp>
      <p:pic>
        <p:nvPicPr>
          <p:cNvPr id="34820" name="图片 34819" descr="图11-6"/>
          <p:cNvPicPr>
            <a:picLocks noChangeAspect="1"/>
          </p:cNvPicPr>
          <p:nvPr/>
        </p:nvPicPr>
        <p:blipFill>
          <a:blip r:embed="rId1"/>
          <a:stretch>
            <a:fillRect/>
          </a:stretch>
        </p:blipFill>
        <p:spPr>
          <a:xfrm>
            <a:off x="6808470" y="1171575"/>
            <a:ext cx="3870325" cy="451485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4" name="组合 3"/>
          <p:cNvGrpSpPr/>
          <p:nvPr/>
        </p:nvGrpSpPr>
        <p:grpSpPr>
          <a:xfrm>
            <a:off x="3968022" y="500112"/>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890875" y="50011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细胞的基本结构</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3968022" y="1390637"/>
            <a:ext cx="3498580" cy="540000"/>
            <a:chOff x="1397186" y="3857714"/>
            <a:chExt cx="4225649" cy="549605"/>
          </a:xfrm>
        </p:grpSpPr>
        <p:sp>
          <p:nvSpPr>
            <p:cNvPr id="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基本组织</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890875" y="139063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皮肤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3928017" y="2252828"/>
            <a:ext cx="3498580" cy="540000"/>
            <a:chOff x="1397186" y="3857714"/>
            <a:chExt cx="4055189" cy="549605"/>
          </a:xfrm>
        </p:grpSpPr>
        <p:sp>
          <p:nvSpPr>
            <p:cNvPr id="1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890875" y="225282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4" name="组合 13"/>
          <p:cNvGrpSpPr/>
          <p:nvPr/>
        </p:nvGrpSpPr>
        <p:grpSpPr>
          <a:xfrm>
            <a:off x="3927382" y="3115552"/>
            <a:ext cx="3498580" cy="540000"/>
            <a:chOff x="1397186" y="3857714"/>
            <a:chExt cx="4225649" cy="549605"/>
          </a:xfrm>
        </p:grpSpPr>
        <p:sp>
          <p:nvSpPr>
            <p:cNvPr id="1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16" name="矩形 1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9" name="组合 18"/>
          <p:cNvGrpSpPr/>
          <p:nvPr/>
        </p:nvGrpSpPr>
        <p:grpSpPr>
          <a:xfrm>
            <a:off x="7890875" y="3105137"/>
            <a:ext cx="3698922" cy="540000"/>
            <a:chOff x="1397186" y="3857714"/>
            <a:chExt cx="4055189" cy="549605"/>
          </a:xfrm>
        </p:grpSpPr>
        <p:sp>
          <p:nvSpPr>
            <p:cNvPr id="2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30" name="矩形 2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2" name="组合 31"/>
          <p:cNvGrpSpPr/>
          <p:nvPr/>
        </p:nvGrpSpPr>
        <p:grpSpPr>
          <a:xfrm>
            <a:off x="3912600" y="4005567"/>
            <a:ext cx="3698922" cy="540000"/>
            <a:chOff x="1397186" y="3857714"/>
            <a:chExt cx="4055189" cy="549605"/>
          </a:xfrm>
        </p:grpSpPr>
        <p:sp>
          <p:nvSpPr>
            <p:cNvPr id="3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38" name="矩形 3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生殖系统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9" name="组合 38"/>
          <p:cNvGrpSpPr/>
          <p:nvPr/>
        </p:nvGrpSpPr>
        <p:grpSpPr>
          <a:xfrm>
            <a:off x="7890875" y="4005428"/>
            <a:ext cx="3698922" cy="540000"/>
            <a:chOff x="1397186" y="3857714"/>
            <a:chExt cx="4225649" cy="549605"/>
          </a:xfrm>
        </p:grpSpPr>
        <p:sp>
          <p:nvSpPr>
            <p:cNvPr id="43"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44" name="矩形 43"/>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脉管系统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5" name="组合 44"/>
          <p:cNvGrpSpPr/>
          <p:nvPr/>
        </p:nvGrpSpPr>
        <p:grpSpPr>
          <a:xfrm>
            <a:off x="3914505" y="4840453"/>
            <a:ext cx="3698922" cy="540000"/>
            <a:chOff x="1397186" y="3857714"/>
            <a:chExt cx="4225649" cy="549605"/>
          </a:xfrm>
        </p:grpSpPr>
        <p:sp>
          <p:nvSpPr>
            <p:cNvPr id="46"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47" name="矩形 46"/>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感觉器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8" name="组合 47"/>
          <p:cNvGrpSpPr/>
          <p:nvPr/>
        </p:nvGrpSpPr>
        <p:grpSpPr>
          <a:xfrm>
            <a:off x="7890875" y="4819637"/>
            <a:ext cx="3698922" cy="540000"/>
            <a:chOff x="1397186" y="3857714"/>
            <a:chExt cx="4055189" cy="549605"/>
          </a:xfrm>
        </p:grpSpPr>
        <p:sp>
          <p:nvSpPr>
            <p:cNvPr id="49"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单元十一</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50" name="矩形 4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1" name="组合 50"/>
          <p:cNvGrpSpPr/>
          <p:nvPr/>
        </p:nvGrpSpPr>
        <p:grpSpPr>
          <a:xfrm>
            <a:off x="3912600" y="5730862"/>
            <a:ext cx="3698922" cy="540000"/>
            <a:chOff x="1397186" y="3857714"/>
            <a:chExt cx="4055189" cy="549605"/>
          </a:xfrm>
        </p:grpSpPr>
        <p:sp>
          <p:nvSpPr>
            <p:cNvPr id="5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单元十二</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53" name="矩形 5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内分泌系统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6" name="组合 55"/>
          <p:cNvGrpSpPr/>
          <p:nvPr/>
        </p:nvGrpSpPr>
        <p:grpSpPr>
          <a:xfrm>
            <a:off x="7890875" y="5709768"/>
            <a:ext cx="3698922" cy="540000"/>
            <a:chOff x="1397186" y="3857714"/>
            <a:chExt cx="4225649" cy="549605"/>
          </a:xfrm>
        </p:grpSpPr>
        <p:sp>
          <p:nvSpPr>
            <p:cNvPr id="57"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单元十三</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58" name="矩形 57"/>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人体胚胎学概要</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ppt_x</p:attrName>
                                        </p:attrNameLst>
                                      </p:cBhvr>
                                      <p:tavLst>
                                        <p:tav tm="0">
                                          <p:val>
                                            <p:strVal val="#ppt_x-#ppt_w*1.125000"/>
                                          </p:val>
                                        </p:tav>
                                        <p:tav tm="100000">
                                          <p:val>
                                            <p:strVal val="#ppt_x"/>
                                          </p:val>
                                        </p:tav>
                                      </p:tavLst>
                                    </p:anim>
                                    <p:animEffect transition="in" filter="wipe(right)">
                                      <p:cBhvr>
                                        <p:cTn id="22" dur="500"/>
                                        <p:tgtEl>
                                          <p:spTgt spid="7"/>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ppt_x</p:attrName>
                                        </p:attrNameLst>
                                      </p:cBhvr>
                                      <p:tavLst>
                                        <p:tav tm="0">
                                          <p:val>
                                            <p:strVal val="#ppt_x-#ppt_w*1.125000"/>
                                          </p:val>
                                        </p:tav>
                                        <p:tav tm="100000">
                                          <p:val>
                                            <p:strVal val="#ppt_x"/>
                                          </p:val>
                                        </p:tav>
                                      </p:tavLst>
                                    </p:anim>
                                    <p:animEffect transition="in" filter="wipe(right)">
                                      <p:cBhvr>
                                        <p:cTn id="32" dur="500"/>
                                        <p:tgtEl>
                                          <p:spTgt spid="11"/>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p:tgtEl>
                                          <p:spTgt spid="14"/>
                                        </p:tgtEl>
                                        <p:attrNameLst>
                                          <p:attrName>ppt_x</p:attrName>
                                        </p:attrNameLst>
                                      </p:cBhvr>
                                      <p:tavLst>
                                        <p:tav tm="0">
                                          <p:val>
                                            <p:strVal val="#ppt_x-#ppt_w*1.125000"/>
                                          </p:val>
                                        </p:tav>
                                        <p:tav tm="100000">
                                          <p:val>
                                            <p:strVal val="#ppt_x"/>
                                          </p:val>
                                        </p:tav>
                                      </p:tavLst>
                                    </p:anim>
                                    <p:animEffect transition="in" filter="wipe(right)">
                                      <p:cBhvr>
                                        <p:cTn id="42" dur="500"/>
                                        <p:tgtEl>
                                          <p:spTgt spid="14"/>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p:tgtEl>
                                          <p:spTgt spid="19"/>
                                        </p:tgtEl>
                                        <p:attrNameLst>
                                          <p:attrName>ppt_x</p:attrName>
                                        </p:attrNameLst>
                                      </p:cBhvr>
                                      <p:tavLst>
                                        <p:tav tm="0">
                                          <p:val>
                                            <p:strVal val="#ppt_x-#ppt_w*1.125000"/>
                                          </p:val>
                                        </p:tav>
                                        <p:tav tm="100000">
                                          <p:val>
                                            <p:strVal val="#ppt_x"/>
                                          </p:val>
                                        </p:tav>
                                      </p:tavLst>
                                    </p:anim>
                                    <p:animEffect transition="in" filter="wipe(right)">
                                      <p:cBhvr>
                                        <p:cTn id="47" dur="500"/>
                                        <p:tgtEl>
                                          <p:spTgt spid="19"/>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p:tgtEl>
                                          <p:spTgt spid="32"/>
                                        </p:tgtEl>
                                        <p:attrNameLst>
                                          <p:attrName>ppt_x</p:attrName>
                                        </p:attrNameLst>
                                      </p:cBhvr>
                                      <p:tavLst>
                                        <p:tav tm="0">
                                          <p:val>
                                            <p:strVal val="#ppt_x-#ppt_w*1.125000"/>
                                          </p:val>
                                        </p:tav>
                                        <p:tav tm="100000">
                                          <p:val>
                                            <p:strVal val="#ppt_x"/>
                                          </p:val>
                                        </p:tav>
                                      </p:tavLst>
                                    </p:anim>
                                    <p:animEffect transition="in" filter="wipe(right)">
                                      <p:cBhvr>
                                        <p:cTn id="52" dur="500"/>
                                        <p:tgtEl>
                                          <p:spTgt spid="32"/>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p:tgtEl>
                                          <p:spTgt spid="39"/>
                                        </p:tgtEl>
                                        <p:attrNameLst>
                                          <p:attrName>ppt_x</p:attrName>
                                        </p:attrNameLst>
                                      </p:cBhvr>
                                      <p:tavLst>
                                        <p:tav tm="0">
                                          <p:val>
                                            <p:strVal val="#ppt_x-#ppt_w*1.125000"/>
                                          </p:val>
                                        </p:tav>
                                        <p:tav tm="100000">
                                          <p:val>
                                            <p:strVal val="#ppt_x"/>
                                          </p:val>
                                        </p:tav>
                                      </p:tavLst>
                                    </p:anim>
                                    <p:animEffect transition="in" filter="wipe(right)">
                                      <p:cBhvr>
                                        <p:cTn id="57" dur="500"/>
                                        <p:tgtEl>
                                          <p:spTgt spid="39"/>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p:tgtEl>
                                          <p:spTgt spid="45"/>
                                        </p:tgtEl>
                                        <p:attrNameLst>
                                          <p:attrName>ppt_x</p:attrName>
                                        </p:attrNameLst>
                                      </p:cBhvr>
                                      <p:tavLst>
                                        <p:tav tm="0">
                                          <p:val>
                                            <p:strVal val="#ppt_x-#ppt_w*1.125000"/>
                                          </p:val>
                                        </p:tav>
                                        <p:tav tm="100000">
                                          <p:val>
                                            <p:strVal val="#ppt_x"/>
                                          </p:val>
                                        </p:tav>
                                      </p:tavLst>
                                    </p:anim>
                                    <p:animEffect transition="in" filter="wipe(right)">
                                      <p:cBhvr>
                                        <p:cTn id="62" dur="500"/>
                                        <p:tgtEl>
                                          <p:spTgt spid="45"/>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p:tgtEl>
                                          <p:spTgt spid="48"/>
                                        </p:tgtEl>
                                        <p:attrNameLst>
                                          <p:attrName>ppt_x</p:attrName>
                                        </p:attrNameLst>
                                      </p:cBhvr>
                                      <p:tavLst>
                                        <p:tav tm="0">
                                          <p:val>
                                            <p:strVal val="#ppt_x-#ppt_w*1.125000"/>
                                          </p:val>
                                        </p:tav>
                                        <p:tav tm="100000">
                                          <p:val>
                                            <p:strVal val="#ppt_x"/>
                                          </p:val>
                                        </p:tav>
                                      </p:tavLst>
                                    </p:anim>
                                    <p:animEffect transition="in" filter="wipe(right)">
                                      <p:cBhvr>
                                        <p:cTn id="67" dur="500"/>
                                        <p:tgtEl>
                                          <p:spTgt spid="48"/>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p:tgtEl>
                                          <p:spTgt spid="51"/>
                                        </p:tgtEl>
                                        <p:attrNameLst>
                                          <p:attrName>ppt_x</p:attrName>
                                        </p:attrNameLst>
                                      </p:cBhvr>
                                      <p:tavLst>
                                        <p:tav tm="0">
                                          <p:val>
                                            <p:strVal val="#ppt_x-#ppt_w*1.125000"/>
                                          </p:val>
                                        </p:tav>
                                        <p:tav tm="100000">
                                          <p:val>
                                            <p:strVal val="#ppt_x"/>
                                          </p:val>
                                        </p:tav>
                                      </p:tavLst>
                                    </p:anim>
                                    <p:animEffect transition="in" filter="wipe(right)">
                                      <p:cBhvr>
                                        <p:cTn id="72" dur="500"/>
                                        <p:tgtEl>
                                          <p:spTgt spid="51"/>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additive="base">
                                        <p:cTn id="76" dur="500"/>
                                        <p:tgtEl>
                                          <p:spTgt spid="56"/>
                                        </p:tgtEl>
                                        <p:attrNameLst>
                                          <p:attrName>ppt_x</p:attrName>
                                        </p:attrNameLst>
                                      </p:cBhvr>
                                      <p:tavLst>
                                        <p:tav tm="0">
                                          <p:val>
                                            <p:strVal val="#ppt_x-#ppt_w*1.125000"/>
                                          </p:val>
                                        </p:tav>
                                        <p:tav tm="100000">
                                          <p:val>
                                            <p:strVal val="#ppt_x"/>
                                          </p:val>
                                        </p:tav>
                                      </p:tavLst>
                                    </p:anim>
                                    <p:animEffect transition="in" filter="wipe(right)">
                                      <p:cBhvr>
                                        <p:cTn id="7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02810" y="0"/>
            <a:ext cx="6096000" cy="583565"/>
          </a:xfrm>
          <a:prstGeom prst="rect">
            <a:avLst/>
          </a:prstGeom>
          <a:noFill/>
        </p:spPr>
        <p:txBody>
          <a:bodyPr wrap="square" rtlCol="0" anchor="t">
            <a:spAutoFit/>
          </a:bodyPr>
          <a:p>
            <a:r>
              <a:rPr lang="zh-CN" altLang="en-US" sz="3200" b="1" dirty="0">
                <a:sym typeface="+mn-ea"/>
              </a:rPr>
              <a:t>二、脑</a:t>
            </a:r>
            <a:r>
              <a:rPr lang="zh-CN" altLang="en-US" sz="3200" dirty="0">
                <a:sym typeface="+mn-ea"/>
              </a:rPr>
              <a:t> </a:t>
            </a:r>
            <a:endParaRPr lang="zh-CN" altLang="en-US" sz="3200" dirty="0">
              <a:sym typeface="+mn-ea"/>
            </a:endParaRPr>
          </a:p>
        </p:txBody>
      </p:sp>
      <p:sp>
        <p:nvSpPr>
          <p:cNvPr id="3" name="文本框 2"/>
          <p:cNvSpPr txBox="1"/>
          <p:nvPr/>
        </p:nvSpPr>
        <p:spPr>
          <a:xfrm>
            <a:off x="731520" y="1711960"/>
            <a:ext cx="11062970" cy="2051050"/>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脑位于颅腔内，成人脑的平均重量为</a:t>
            </a:r>
            <a:r>
              <a:rPr lang="en-US" altLang="zh-CN" sz="2800">
                <a:sym typeface="+mn-ea"/>
              </a:rPr>
              <a:t>1400g</a:t>
            </a:r>
            <a:r>
              <a:rPr lang="zh-CN" altLang="en-US" sz="2800" dirty="0">
                <a:sym typeface="+mn-ea"/>
              </a:rPr>
              <a:t>左右。脑分为端脑、间脑、中脑、脑桥、延髓和小脑</a:t>
            </a:r>
            <a:r>
              <a:rPr lang="en-US" altLang="zh-CN" sz="2800">
                <a:sym typeface="+mn-ea"/>
              </a:rPr>
              <a:t>6</a:t>
            </a:r>
            <a:r>
              <a:rPr lang="zh-CN" altLang="en-US" sz="2800" dirty="0">
                <a:sym typeface="+mn-ea"/>
              </a:rPr>
              <a:t>个部分。通常把中脑、脑桥和延髓合称为</a:t>
            </a:r>
            <a:r>
              <a:rPr lang="zh-CN" altLang="en-US" sz="2800" b="1" dirty="0">
                <a:sym typeface="+mn-ea"/>
              </a:rPr>
              <a:t>脑干</a:t>
            </a:r>
            <a:r>
              <a:rPr lang="zh-CN" altLang="en-US" sz="2800" dirty="0">
                <a:sym typeface="+mn-ea"/>
              </a:rPr>
              <a:t>。</a:t>
            </a:r>
            <a:endParaRPr lang="zh-CN" altLang="en-US" sz="2800" dirty="0">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86350" y="0"/>
            <a:ext cx="6096000" cy="583565"/>
          </a:xfrm>
          <a:prstGeom prst="rect">
            <a:avLst/>
          </a:prstGeom>
          <a:noFill/>
        </p:spPr>
        <p:txBody>
          <a:bodyPr wrap="square" rtlCol="0" anchor="t">
            <a:spAutoFit/>
          </a:bodyPr>
          <a:p>
            <a:r>
              <a:rPr lang="zh-CN" altLang="en-US" sz="3200" dirty="0">
                <a:sym typeface="+mn-ea"/>
              </a:rPr>
              <a:t>脑底面 </a:t>
            </a:r>
            <a:endParaRPr lang="zh-CN" altLang="en-US" sz="3200" dirty="0">
              <a:sym typeface="+mn-ea"/>
            </a:endParaRPr>
          </a:p>
        </p:txBody>
      </p:sp>
      <p:pic>
        <p:nvPicPr>
          <p:cNvPr id="36868" name="图片 36867" descr="图11-7"/>
          <p:cNvPicPr>
            <a:picLocks noChangeAspect="1"/>
          </p:cNvPicPr>
          <p:nvPr/>
        </p:nvPicPr>
        <p:blipFill>
          <a:blip r:embed="rId1"/>
          <a:stretch>
            <a:fillRect/>
          </a:stretch>
        </p:blipFill>
        <p:spPr>
          <a:xfrm>
            <a:off x="1332230" y="909320"/>
            <a:ext cx="10131425" cy="568833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14545" y="181610"/>
            <a:ext cx="6096000" cy="583565"/>
          </a:xfrm>
          <a:prstGeom prst="rect">
            <a:avLst/>
          </a:prstGeom>
          <a:noFill/>
        </p:spPr>
        <p:txBody>
          <a:bodyPr wrap="square" rtlCol="0" anchor="t">
            <a:spAutoFit/>
          </a:bodyPr>
          <a:p>
            <a:r>
              <a:rPr lang="zh-CN" altLang="en-US" sz="3200" dirty="0">
                <a:sym typeface="+mn-ea"/>
              </a:rPr>
              <a:t>脑正中矢状切面 </a:t>
            </a:r>
            <a:endParaRPr lang="zh-CN" altLang="en-US" sz="3200" dirty="0">
              <a:sym typeface="+mn-ea"/>
            </a:endParaRPr>
          </a:p>
        </p:txBody>
      </p:sp>
      <p:pic>
        <p:nvPicPr>
          <p:cNvPr id="37892" name="图片 37891" descr="图11-8"/>
          <p:cNvPicPr>
            <a:picLocks noChangeAspect="1"/>
          </p:cNvPicPr>
          <p:nvPr/>
        </p:nvPicPr>
        <p:blipFill>
          <a:blip r:embed="rId1"/>
          <a:stretch>
            <a:fillRect/>
          </a:stretch>
        </p:blipFill>
        <p:spPr>
          <a:xfrm>
            <a:off x="962025" y="765175"/>
            <a:ext cx="10267950" cy="578358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04665" y="0"/>
            <a:ext cx="6096000" cy="583565"/>
          </a:xfrm>
          <a:prstGeom prst="rect">
            <a:avLst/>
          </a:prstGeom>
          <a:noFill/>
        </p:spPr>
        <p:txBody>
          <a:bodyPr wrap="square" rtlCol="0" anchor="t">
            <a:spAutoFit/>
          </a:bodyPr>
          <a:p>
            <a:pPr marL="1117600" indent="-1117600"/>
            <a:r>
              <a:rPr lang="zh-CN" altLang="en-US" sz="3200" dirty="0">
                <a:sym typeface="+mn-ea"/>
              </a:rPr>
              <a:t>（一）脑干</a:t>
            </a:r>
            <a:endParaRPr lang="zh-CN" altLang="en-US" sz="3200" dirty="0">
              <a:sym typeface="+mn-ea"/>
            </a:endParaRPr>
          </a:p>
        </p:txBody>
      </p:sp>
      <p:sp>
        <p:nvSpPr>
          <p:cNvPr id="3" name="文本框 2"/>
          <p:cNvSpPr txBox="1"/>
          <p:nvPr/>
        </p:nvSpPr>
        <p:spPr>
          <a:xfrm>
            <a:off x="260985" y="1062355"/>
            <a:ext cx="10139680" cy="4875530"/>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脑干自下而上由延髓、脑桥和中脑</a:t>
            </a:r>
            <a:r>
              <a:rPr lang="en-US" altLang="zh-CN" sz="2800">
                <a:sym typeface="+mn-ea"/>
              </a:rPr>
              <a:t>3</a:t>
            </a:r>
            <a:r>
              <a:rPr lang="zh-CN" altLang="en-US" sz="2800" dirty="0">
                <a:sym typeface="+mn-ea"/>
              </a:rPr>
              <a:t>部分组成。下端在枕骨大孔处延髓与脊髓相接，</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上端中脑与间脑相连，延髓和脑桥的背面与小脑相连。</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⒈　脑干的外形 </a:t>
            </a:r>
            <a:endParaRPr lang="zh-CN" altLang="en-US" sz="2800" dirty="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1568133" y="-190500"/>
            <a:ext cx="8229600" cy="1143000"/>
          </a:xfrm>
        </p:spPr>
        <p:txBody>
          <a:bodyPr anchor="ctr" anchorCtr="0"/>
          <a:p>
            <a:r>
              <a:rPr lang="zh-CN" altLang="en-US" dirty="0"/>
              <a:t>脑干（腹面）    </a:t>
            </a:r>
            <a:r>
              <a:rPr lang="en-US" altLang="zh-CN" dirty="0"/>
              <a:t>  </a:t>
            </a:r>
            <a:r>
              <a:rPr lang="zh-CN" altLang="en-US" dirty="0"/>
              <a:t>脑干（背面）  </a:t>
            </a:r>
            <a:endParaRPr lang="zh-CN" altLang="en-US" dirty="0"/>
          </a:p>
        </p:txBody>
      </p:sp>
      <p:pic>
        <p:nvPicPr>
          <p:cNvPr id="39940" name="图片 39939" descr="图11-9"/>
          <p:cNvPicPr>
            <a:picLocks noChangeAspect="1"/>
          </p:cNvPicPr>
          <p:nvPr/>
        </p:nvPicPr>
        <p:blipFill>
          <a:blip r:embed="rId1"/>
          <a:stretch>
            <a:fillRect/>
          </a:stretch>
        </p:blipFill>
        <p:spPr>
          <a:xfrm>
            <a:off x="250190" y="952500"/>
            <a:ext cx="5371465" cy="5809615"/>
          </a:xfrm>
          <a:prstGeom prst="rect">
            <a:avLst/>
          </a:prstGeom>
          <a:noFill/>
          <a:ln w="9525">
            <a:noFill/>
          </a:ln>
        </p:spPr>
      </p:pic>
      <p:pic>
        <p:nvPicPr>
          <p:cNvPr id="39941" name="图片 39940" descr="图11-10"/>
          <p:cNvPicPr>
            <a:picLocks noChangeAspect="1"/>
          </p:cNvPicPr>
          <p:nvPr/>
        </p:nvPicPr>
        <p:blipFill>
          <a:blip r:embed="rId2"/>
          <a:stretch>
            <a:fillRect/>
          </a:stretch>
        </p:blipFill>
        <p:spPr>
          <a:xfrm>
            <a:off x="5621655" y="952500"/>
            <a:ext cx="5451475" cy="564388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518025" y="0"/>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1</a:t>
            </a:r>
            <a:r>
              <a:rPr lang="zh-CN" altLang="en-US" sz="3200" dirty="0">
                <a:sym typeface="+mn-ea"/>
              </a:rPr>
              <a:t>）腹侧面 </a:t>
            </a:r>
            <a:endParaRPr lang="zh-CN" altLang="en-US" sz="3200" dirty="0">
              <a:sym typeface="+mn-ea"/>
            </a:endParaRPr>
          </a:p>
        </p:txBody>
      </p:sp>
      <p:sp>
        <p:nvSpPr>
          <p:cNvPr id="4" name="文本框 3"/>
          <p:cNvSpPr txBox="1"/>
          <p:nvPr/>
        </p:nvSpPr>
        <p:spPr>
          <a:xfrm>
            <a:off x="201295" y="876300"/>
            <a:ext cx="11868150" cy="353441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 </a:t>
            </a:r>
            <a:r>
              <a:rPr lang="en-US" altLang="zh-CN" sz="2800">
                <a:sym typeface="+mn-ea"/>
              </a:rPr>
              <a:t>1</a:t>
            </a:r>
            <a:r>
              <a:rPr lang="zh-CN" altLang="en-US" sz="2800" dirty="0">
                <a:sym typeface="+mn-ea"/>
              </a:rPr>
              <a:t>）</a:t>
            </a:r>
            <a:r>
              <a:rPr lang="zh-CN" altLang="en-US" sz="2800" b="1" dirty="0">
                <a:sym typeface="+mn-ea"/>
              </a:rPr>
              <a:t>延髓：　</a:t>
            </a:r>
            <a:r>
              <a:rPr lang="zh-CN" altLang="en-US" sz="2800" dirty="0">
                <a:sym typeface="+mn-ea"/>
              </a:rPr>
              <a:t>位于脑干的最下部，有与脊髓相同的前正中裂，其两侧的纵行隆起称为</a:t>
            </a:r>
            <a:r>
              <a:rPr lang="zh-CN" altLang="en-US" sz="2800" b="1" dirty="0">
                <a:sym typeface="+mn-ea"/>
              </a:rPr>
              <a:t>锥体</a:t>
            </a:r>
            <a:r>
              <a:rPr lang="zh-CN" altLang="en-US" sz="2800" dirty="0">
                <a:sym typeface="+mn-ea"/>
              </a:rPr>
              <a:t>，主要由皮质脊髓束纤维组成，大部分纤维在锥体下部左右交叉，形成</a:t>
            </a:r>
            <a:r>
              <a:rPr lang="zh-CN" altLang="en-US" sz="2800" b="1" dirty="0">
                <a:sym typeface="+mn-ea"/>
              </a:rPr>
              <a:t>锥体交叉</a:t>
            </a:r>
            <a:r>
              <a:rPr lang="zh-CN" altLang="en-US" sz="2800" dirty="0">
                <a:sym typeface="+mn-ea"/>
              </a:rPr>
              <a:t>。延髓上缘借一横行的延髓脑桥沟与脑桥分界。延髓腹侧面相连的有舌下神经、副神经、迷走神经和舌咽神经。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脑桥：</a:t>
            </a:r>
            <a:r>
              <a:rPr lang="zh-CN" altLang="en-US" sz="2800" dirty="0">
                <a:sym typeface="+mn-ea"/>
              </a:rPr>
              <a:t>为宽阔膨隆的</a:t>
            </a:r>
            <a:r>
              <a:rPr lang="zh-CN" altLang="en-US" sz="2800" b="1" dirty="0">
                <a:sym typeface="+mn-ea"/>
              </a:rPr>
              <a:t>基底部</a:t>
            </a:r>
            <a:r>
              <a:rPr lang="zh-CN" altLang="en-US" sz="2800" dirty="0">
                <a:sym typeface="+mn-ea"/>
              </a:rPr>
              <a:t>，其正中有纵行的</a:t>
            </a:r>
            <a:r>
              <a:rPr lang="zh-CN" altLang="en-US" sz="2800" b="1" dirty="0">
                <a:sym typeface="+mn-ea"/>
              </a:rPr>
              <a:t>基底沟</a:t>
            </a:r>
            <a:r>
              <a:rPr lang="zh-CN" altLang="en-US" sz="2800" dirty="0">
                <a:sym typeface="+mn-ea"/>
              </a:rPr>
              <a:t>，容纳基底动脉。在延髓脑桥沟中，自内向外连有展神经、面神经及前庭蜗神经。基底部向后外渐变窄，移行为小脑中脚。在小脑中脚与脑桥基底部之间有三叉神经。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3</a:t>
            </a:r>
            <a:r>
              <a:rPr lang="zh-CN" altLang="en-US" sz="2800" dirty="0">
                <a:sym typeface="+mn-ea"/>
              </a:rPr>
              <a:t>）</a:t>
            </a:r>
            <a:r>
              <a:rPr lang="zh-CN" altLang="en-US" sz="2800" b="1" dirty="0">
                <a:sym typeface="+mn-ea"/>
              </a:rPr>
              <a:t>中脑：</a:t>
            </a:r>
            <a:r>
              <a:rPr lang="zh-CN" altLang="en-US" sz="2800" dirty="0">
                <a:sym typeface="+mn-ea"/>
              </a:rPr>
              <a:t>有一对粗大的柱状隆起，称</a:t>
            </a:r>
            <a:r>
              <a:rPr lang="zh-CN" altLang="en-US" sz="2800" b="1" dirty="0">
                <a:sym typeface="+mn-ea"/>
              </a:rPr>
              <a:t>大脑脚</a:t>
            </a:r>
            <a:r>
              <a:rPr lang="zh-CN" altLang="en-US" sz="2800" dirty="0">
                <a:sym typeface="+mn-ea"/>
              </a:rPr>
              <a:t>，由大脑皮质发出的大量下行纤维束构成。两大脑脚底之间的凹陷为</a:t>
            </a:r>
            <a:r>
              <a:rPr lang="zh-CN" altLang="en-US" sz="2800" b="1" dirty="0">
                <a:sym typeface="+mn-ea"/>
              </a:rPr>
              <a:t>脚间窝</a:t>
            </a:r>
            <a:r>
              <a:rPr lang="zh-CN" altLang="en-US" sz="2800" dirty="0">
                <a:sym typeface="+mn-ea"/>
              </a:rPr>
              <a:t>，有动眼神经由此出</a:t>
            </a:r>
            <a:endParaRPr lang="zh-CN" altLang="en-US" sz="2800" dirty="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27500" y="162560"/>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2</a:t>
            </a:r>
            <a:r>
              <a:rPr lang="zh-CN" altLang="en-US" sz="3200" dirty="0">
                <a:sym typeface="+mn-ea"/>
              </a:rPr>
              <a:t>）背侧面 </a:t>
            </a:r>
            <a:endParaRPr lang="zh-CN" altLang="en-US" sz="3200" dirty="0">
              <a:sym typeface="+mn-ea"/>
            </a:endParaRPr>
          </a:p>
        </p:txBody>
      </p:sp>
      <p:sp>
        <p:nvSpPr>
          <p:cNvPr id="3" name="文本框 2"/>
          <p:cNvSpPr txBox="1"/>
          <p:nvPr/>
        </p:nvSpPr>
        <p:spPr>
          <a:xfrm>
            <a:off x="220980" y="1203325"/>
            <a:ext cx="11436350" cy="5057140"/>
          </a:xfrm>
          <a:prstGeom prst="rect">
            <a:avLst/>
          </a:prstGeom>
          <a:noFill/>
        </p:spPr>
        <p:txBody>
          <a:bodyPr wrap="square" rtlCol="0" anchor="t">
            <a:noAutofit/>
          </a:bodyPr>
          <a:p>
            <a:pPr marL="342900" indent="-342900" algn="l">
              <a:lnSpc>
                <a:spcPct val="80000"/>
              </a:lnSpc>
              <a:buFont typeface="Arial" panose="020B0604020202020204" pitchFamily="34" charset="0"/>
              <a:buChar char="•"/>
            </a:pPr>
            <a:r>
              <a:rPr lang="zh-CN" altLang="en-US" sz="2800" dirty="0">
                <a:sym typeface="+mn-ea"/>
              </a:rPr>
              <a:t>锥体的背外侧有卵圆形隆起的橄榄。橄榄与锥体之间有舌下神经根丝，在橄榄的背侧，可见由上而下依次排列的舌咽、迷走和副神经根丝。</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1</a:t>
            </a:r>
            <a:r>
              <a:rPr lang="zh-CN" altLang="en-US" sz="2800" dirty="0">
                <a:sym typeface="+mn-ea"/>
              </a:rPr>
              <a:t>）</a:t>
            </a:r>
            <a:r>
              <a:rPr lang="zh-CN" altLang="en-US" sz="2800" b="1" dirty="0">
                <a:sym typeface="+mn-ea"/>
              </a:rPr>
              <a:t>延髓：</a:t>
            </a:r>
            <a:r>
              <a:rPr lang="zh-CN" altLang="en-US" sz="2800" dirty="0">
                <a:sym typeface="+mn-ea"/>
              </a:rPr>
              <a:t>后正中沟两侧的薄束、楔束向上延伸并分别扩展成</a:t>
            </a:r>
            <a:r>
              <a:rPr lang="zh-CN" altLang="en-US" sz="2800" b="1" dirty="0">
                <a:sym typeface="+mn-ea"/>
              </a:rPr>
              <a:t>薄束结节</a:t>
            </a:r>
            <a:r>
              <a:rPr lang="zh-CN" altLang="en-US" sz="2800" dirty="0">
                <a:sym typeface="+mn-ea"/>
              </a:rPr>
              <a:t>和</a:t>
            </a:r>
            <a:r>
              <a:rPr lang="zh-CN" altLang="en-US" sz="2800" b="1" dirty="0">
                <a:sym typeface="+mn-ea"/>
              </a:rPr>
              <a:t>楔束结节</a:t>
            </a:r>
            <a:r>
              <a:rPr lang="zh-CN" altLang="en-US" sz="2800" dirty="0">
                <a:sym typeface="+mn-ea"/>
              </a:rPr>
              <a:t>，其内分别有薄束核和楔束核。中央管在延髓背面上部敞开为第四脑室的一部分，构成菱形窝的下部。</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脑桥：</a:t>
            </a:r>
            <a:r>
              <a:rPr lang="zh-CN" altLang="en-US" sz="2800" dirty="0">
                <a:sym typeface="+mn-ea"/>
              </a:rPr>
              <a:t>主要有菱形窝的上部结构。</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3</a:t>
            </a:r>
            <a:r>
              <a:rPr lang="zh-CN" altLang="en-US" sz="2800" dirty="0">
                <a:sym typeface="+mn-ea"/>
              </a:rPr>
              <a:t>）</a:t>
            </a:r>
            <a:r>
              <a:rPr lang="zh-CN" altLang="en-US" sz="2800" b="1" dirty="0">
                <a:sym typeface="+mn-ea"/>
              </a:rPr>
              <a:t>中脑：</a:t>
            </a:r>
            <a:r>
              <a:rPr lang="zh-CN" altLang="en-US" sz="2800" dirty="0">
                <a:sym typeface="+mn-ea"/>
              </a:rPr>
              <a:t>有两对圆形隆起，上方的一对称为</a:t>
            </a:r>
            <a:r>
              <a:rPr lang="zh-CN" altLang="en-US" sz="2800" b="1" dirty="0">
                <a:sym typeface="+mn-ea"/>
              </a:rPr>
              <a:t>上丘，</a:t>
            </a:r>
            <a:r>
              <a:rPr lang="zh-CN" altLang="en-US" sz="2800" dirty="0">
                <a:sym typeface="+mn-ea"/>
              </a:rPr>
              <a:t>下方的一对称为</a:t>
            </a:r>
            <a:r>
              <a:rPr lang="zh-CN" altLang="en-US" sz="2800" b="1" dirty="0">
                <a:sym typeface="+mn-ea"/>
              </a:rPr>
              <a:t>下丘</a:t>
            </a:r>
            <a:r>
              <a:rPr lang="zh-CN" altLang="en-US" sz="2800" dirty="0">
                <a:sym typeface="+mn-ea"/>
              </a:rPr>
              <a:t>，分别与视觉反射和听觉反射有关。下丘的下方连有滑车神经。 </a:t>
            </a:r>
            <a:endParaRPr lang="zh-CN" altLang="en-US" sz="2800" dirty="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54755" y="182245"/>
            <a:ext cx="6096000" cy="583565"/>
          </a:xfrm>
          <a:prstGeom prst="rect">
            <a:avLst/>
          </a:prstGeom>
          <a:noFill/>
        </p:spPr>
        <p:txBody>
          <a:bodyPr wrap="square" rtlCol="0" anchor="t">
            <a:spAutoFit/>
          </a:bodyPr>
          <a:p>
            <a:r>
              <a:rPr lang="en-US" altLang="zh-CN" sz="3200">
                <a:sym typeface="+mn-ea"/>
              </a:rPr>
              <a:t>2</a:t>
            </a:r>
            <a:r>
              <a:rPr lang="zh-CN" altLang="en-US" sz="3200" dirty="0">
                <a:sym typeface="+mn-ea"/>
              </a:rPr>
              <a:t>．脑干的内部结构 </a:t>
            </a:r>
            <a:endParaRPr lang="zh-CN" altLang="en-US" sz="3200" dirty="0">
              <a:sym typeface="+mn-ea"/>
            </a:endParaRPr>
          </a:p>
        </p:txBody>
      </p:sp>
      <p:sp>
        <p:nvSpPr>
          <p:cNvPr id="3" name="文本框 2"/>
          <p:cNvSpPr txBox="1"/>
          <p:nvPr/>
        </p:nvSpPr>
        <p:spPr>
          <a:xfrm>
            <a:off x="201295" y="797560"/>
            <a:ext cx="11572875" cy="3107690"/>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脑干的内部结构包括灰质、白质和网状结构。灰质包括脑神经核和非脑神经核。</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）脑神经核：与脑神经相连，分为脑神经运动核和脑神经感觉核。脑神经核的名称和位置多与其相连的脑神经的名称和连脑部位相对应，是脑神经纤维起始或终止的部位。</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a:t>
            </a:r>
            <a:r>
              <a:rPr lang="en-US" altLang="zh-CN" sz="2800">
                <a:sym typeface="+mn-ea"/>
              </a:rPr>
              <a:t>2</a:t>
            </a:r>
            <a:r>
              <a:rPr lang="zh-CN" altLang="en-US" sz="2800" dirty="0">
                <a:sym typeface="+mn-ea"/>
              </a:rPr>
              <a:t>）非脑神经核： 与脑神经相连，是脑干内上、下行传导通路中的中继性核团，如薄束核、楔束核、背侧丘脑腹后外侧核等。</a:t>
            </a:r>
            <a:endParaRPr lang="zh-CN" altLang="en-US" sz="2800" dirty="0">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1065" y="220980"/>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3</a:t>
            </a:r>
            <a:r>
              <a:rPr lang="zh-CN" altLang="en-US" sz="3200" dirty="0">
                <a:sym typeface="+mn-ea"/>
              </a:rPr>
              <a:t>）上、下行纤维束</a:t>
            </a:r>
            <a:endParaRPr lang="zh-CN" altLang="en-US" sz="3200" dirty="0">
              <a:sym typeface="+mn-ea"/>
            </a:endParaRPr>
          </a:p>
        </p:txBody>
      </p:sp>
      <p:sp>
        <p:nvSpPr>
          <p:cNvPr id="3" name="文本框 2"/>
          <p:cNvSpPr txBox="1"/>
          <p:nvPr/>
        </p:nvSpPr>
        <p:spPr>
          <a:xfrm>
            <a:off x="181610" y="1212215"/>
            <a:ext cx="11769090" cy="5645785"/>
          </a:xfrm>
          <a:prstGeom prst="rect">
            <a:avLst/>
          </a:prstGeom>
          <a:noFill/>
        </p:spPr>
        <p:txBody>
          <a:bodyPr wrap="square" rtlCol="0" anchor="t">
            <a:noAutofit/>
          </a:bodyPr>
          <a:p>
            <a:pPr marL="342900" indent="-342900" algn="l">
              <a:lnSpc>
                <a:spcPct val="80000"/>
              </a:lnSpc>
              <a:buFont typeface="Arial" panose="020B0604020202020204" pitchFamily="34" charset="0"/>
              <a:buChar char="•"/>
            </a:pPr>
            <a:r>
              <a:rPr lang="en-US" altLang="zh-CN" sz="2800">
                <a:sym typeface="+mn-ea"/>
              </a:rPr>
              <a:t>l</a:t>
            </a:r>
            <a:r>
              <a:rPr lang="zh-CN" altLang="en-US" sz="2800" dirty="0">
                <a:sym typeface="+mn-ea"/>
              </a:rPr>
              <a:t>）上行纤维束：①</a:t>
            </a:r>
            <a:r>
              <a:rPr lang="zh-CN" altLang="en-US" sz="2800" b="1" dirty="0">
                <a:sym typeface="+mn-ea"/>
              </a:rPr>
              <a:t>内侧丘系：</a:t>
            </a:r>
            <a:r>
              <a:rPr lang="zh-CN" altLang="en-US" sz="2800" dirty="0">
                <a:sym typeface="+mn-ea"/>
              </a:rPr>
              <a:t>从薄束核和楔束核发出的纤维在脑干内上行称为内侧丘系，传导对侧半躯干和肢体的意识性本体感觉和精细触觉。②</a:t>
            </a:r>
            <a:r>
              <a:rPr lang="zh-CN" altLang="en-US" sz="2800" b="1" dirty="0">
                <a:sym typeface="+mn-ea"/>
              </a:rPr>
              <a:t>脊髓丘脑系：</a:t>
            </a:r>
            <a:r>
              <a:rPr lang="zh-CN" altLang="en-US" sz="2800" dirty="0">
                <a:sym typeface="+mn-ea"/>
              </a:rPr>
              <a:t>脊髓丘脑束在脑干内与起自脊髓投向中脑上丘的纤维一起合并称为脊髓丘系，传导对侧躯干和上、下肢的痛、温和触压觉（不包括精细触觉）。③</a:t>
            </a:r>
            <a:r>
              <a:rPr lang="zh-CN" altLang="en-US" sz="2800" b="1" dirty="0">
                <a:sym typeface="+mn-ea"/>
              </a:rPr>
              <a:t>三叉丘系</a:t>
            </a:r>
            <a:r>
              <a:rPr lang="zh-CN" altLang="en-US" sz="2800" dirty="0">
                <a:sym typeface="+mn-ea"/>
              </a:rPr>
              <a:t>：传递来自对侧头面部皮肤、口鼻腔粘膜、角膜、牙齿、结膜和脑膜的痛、温、触觉的信息。</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）下行传导束：①</a:t>
            </a:r>
            <a:r>
              <a:rPr lang="zh-CN" altLang="en-US" sz="2800" b="1" dirty="0">
                <a:sym typeface="+mn-ea"/>
              </a:rPr>
              <a:t>皮质脊髓束：</a:t>
            </a:r>
            <a:r>
              <a:rPr lang="zh-CN" altLang="en-US" sz="2800" dirty="0">
                <a:sym typeface="+mn-ea"/>
              </a:rPr>
              <a:t>支配躯干及对侧肢体骨骼肌的随意运动。②</a:t>
            </a:r>
            <a:r>
              <a:rPr lang="zh-CN" altLang="en-US" sz="2800" b="1" dirty="0">
                <a:sym typeface="+mn-ea"/>
              </a:rPr>
              <a:t>皮质核束：</a:t>
            </a:r>
            <a:r>
              <a:rPr lang="zh-CN" altLang="en-US" sz="2800" dirty="0">
                <a:sym typeface="+mn-ea"/>
              </a:rPr>
              <a:t>支配头面部骨骼肌、对侧睑裂以下的表情肌和对侧舌肌。</a:t>
            </a:r>
            <a:endParaRPr lang="zh-CN" altLang="en-US" sz="2800" dirty="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91735" y="142875"/>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4</a:t>
            </a:r>
            <a:r>
              <a:rPr lang="zh-CN" altLang="en-US" sz="3200" dirty="0">
                <a:sym typeface="+mn-ea"/>
              </a:rPr>
              <a:t>）</a:t>
            </a:r>
            <a:r>
              <a:rPr lang="zh-CN" altLang="en-US" sz="3200" b="1" dirty="0">
                <a:sym typeface="+mn-ea"/>
              </a:rPr>
              <a:t>脑干网状结构</a:t>
            </a:r>
            <a:r>
              <a:rPr lang="zh-CN" altLang="en-US" sz="3200" dirty="0">
                <a:sym typeface="+mn-ea"/>
              </a:rPr>
              <a:t> </a:t>
            </a:r>
            <a:endParaRPr lang="zh-CN" altLang="en-US" sz="3200" dirty="0">
              <a:sym typeface="+mn-ea"/>
            </a:endParaRPr>
          </a:p>
        </p:txBody>
      </p:sp>
      <p:sp>
        <p:nvSpPr>
          <p:cNvPr id="3" name="文本框 2"/>
          <p:cNvSpPr txBox="1"/>
          <p:nvPr/>
        </p:nvSpPr>
        <p:spPr>
          <a:xfrm>
            <a:off x="417195" y="1377950"/>
            <a:ext cx="11774805" cy="4208145"/>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在脑干内，除脑神经核、非脑神经核团和长距离的纤维束以外的区域，神经纤维纵横交织成网，其间散布有大量大小不等的神经细胞群，这些结构称为网状结构。</a:t>
            </a:r>
            <a:endParaRPr lang="zh-CN" altLang="en-US" sz="2800" dirty="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单元十一</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神经系统</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8450" y="142875"/>
            <a:ext cx="6096000" cy="583565"/>
          </a:xfrm>
          <a:prstGeom prst="rect">
            <a:avLst/>
          </a:prstGeom>
          <a:noFill/>
        </p:spPr>
        <p:txBody>
          <a:bodyPr wrap="square" rtlCol="0" anchor="t">
            <a:spAutoFit/>
          </a:bodyPr>
          <a:p>
            <a:r>
              <a:rPr lang="en-US" altLang="zh-CN" sz="3200">
                <a:sym typeface="+mn-ea"/>
              </a:rPr>
              <a:t>3</a:t>
            </a:r>
            <a:r>
              <a:rPr lang="zh-CN" altLang="en-US" sz="3200" dirty="0">
                <a:sym typeface="+mn-ea"/>
              </a:rPr>
              <a:t>．脑干的功能</a:t>
            </a:r>
            <a:endParaRPr lang="zh-CN" altLang="en-US" sz="3200" dirty="0">
              <a:sym typeface="+mn-ea"/>
            </a:endParaRPr>
          </a:p>
        </p:txBody>
      </p:sp>
      <p:sp>
        <p:nvSpPr>
          <p:cNvPr id="3" name="文本框 2"/>
          <p:cNvSpPr txBox="1"/>
          <p:nvPr/>
        </p:nvSpPr>
        <p:spPr>
          <a:xfrm>
            <a:off x="1025525" y="1099820"/>
            <a:ext cx="10630535" cy="5421630"/>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）传导功能　大脑皮质与皮质下结构的联系经上、下行纤维的传导实现。</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a:t>
            </a:r>
            <a:r>
              <a:rPr lang="en-US" altLang="zh-CN" sz="2800">
                <a:sym typeface="+mn-ea"/>
              </a:rPr>
              <a:t>2</a:t>
            </a:r>
            <a:r>
              <a:rPr lang="zh-CN" altLang="en-US" sz="2800" dirty="0">
                <a:sym typeface="+mn-ea"/>
              </a:rPr>
              <a:t>）反射调节功能　延髓内有呼吸中枢和心血管中枢等为人体“生命中枢”；脑桥内有角膜反射中枢；中脑内有瞳孔对光反射中枢等；脑干也对睡眠、觉醒和意识状态有调节作用。</a:t>
            </a:r>
            <a:endParaRPr lang="zh-CN" altLang="en-US" sz="2800" dirty="0">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5955" y="162560"/>
            <a:ext cx="6096000" cy="583565"/>
          </a:xfrm>
          <a:prstGeom prst="rect">
            <a:avLst/>
          </a:prstGeom>
          <a:noFill/>
        </p:spPr>
        <p:txBody>
          <a:bodyPr wrap="square" rtlCol="0" anchor="t">
            <a:spAutoFit/>
          </a:bodyPr>
          <a:p>
            <a:r>
              <a:rPr lang="zh-CN" altLang="en-US" sz="3200" dirty="0">
                <a:sym typeface="+mn-ea"/>
              </a:rPr>
              <a:t>（二）小脑</a:t>
            </a:r>
            <a:endParaRPr lang="zh-CN" altLang="en-US" sz="3200" dirty="0">
              <a:sym typeface="+mn-ea"/>
            </a:endParaRPr>
          </a:p>
        </p:txBody>
      </p:sp>
      <p:sp>
        <p:nvSpPr>
          <p:cNvPr id="3" name="文本框 2"/>
          <p:cNvSpPr txBox="1"/>
          <p:nvPr/>
        </p:nvSpPr>
        <p:spPr>
          <a:xfrm>
            <a:off x="1183640" y="1786890"/>
            <a:ext cx="10060940" cy="2245360"/>
          </a:xfrm>
          <a:prstGeom prst="rect">
            <a:avLst/>
          </a:prstGeom>
          <a:noFill/>
        </p:spPr>
        <p:txBody>
          <a:bodyPr wrap="square" rtlCol="0" anchor="t">
            <a:spAutoFit/>
          </a:bodyPr>
          <a:p>
            <a:pPr marL="342900" indent="-342900" algn="l">
              <a:buFont typeface="Arial" panose="020B0604020202020204" pitchFamily="34" charset="0"/>
              <a:buChar char="•"/>
            </a:pPr>
            <a:r>
              <a:rPr lang="en-US" altLang="zh-CN" sz="2800">
                <a:sym typeface="+mn-ea"/>
              </a:rPr>
              <a:t>1</a:t>
            </a:r>
            <a:r>
              <a:rPr lang="zh-CN" altLang="en-US" sz="2800" dirty="0">
                <a:sym typeface="+mn-ea"/>
              </a:rPr>
              <a:t>．小脑的位置与外形  小脑位于颅后窝，延髓和脑桥的背侧。小脑上面较平坦，其中部较狭窄的部分，称</a:t>
            </a:r>
            <a:r>
              <a:rPr lang="zh-CN" altLang="en-US" sz="2800" b="1" dirty="0">
                <a:sym typeface="+mn-ea"/>
              </a:rPr>
              <a:t>小脑蚓</a:t>
            </a:r>
            <a:r>
              <a:rPr lang="zh-CN" altLang="en-US" sz="2800" dirty="0">
                <a:sym typeface="+mn-ea"/>
              </a:rPr>
              <a:t>，两侧膨隆，称</a:t>
            </a:r>
            <a:r>
              <a:rPr lang="zh-CN" altLang="en-US" sz="2800" b="1" dirty="0">
                <a:sym typeface="+mn-ea"/>
              </a:rPr>
              <a:t>小脑半球</a:t>
            </a:r>
            <a:r>
              <a:rPr lang="zh-CN" altLang="en-US" sz="2800" dirty="0">
                <a:sym typeface="+mn-ea"/>
              </a:rPr>
              <a:t>，下面的中部凹陷，两侧呈半球形隆起。靠近枕骨大孔外上方，小脑蚓两侧的半球向下膨出，称</a:t>
            </a:r>
            <a:r>
              <a:rPr lang="zh-CN" altLang="en-US" sz="2800" b="1" dirty="0">
                <a:sym typeface="+mn-ea"/>
              </a:rPr>
              <a:t>小脑扁桃体</a:t>
            </a:r>
            <a:r>
              <a:rPr lang="zh-CN" altLang="en-US" sz="2800" dirty="0">
                <a:sym typeface="+mn-ea"/>
              </a:rPr>
              <a:t>。</a:t>
            </a:r>
            <a:endParaRPr lang="zh-CN" altLang="en-US" sz="2800" dirty="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74870" y="0"/>
            <a:ext cx="6096000" cy="583565"/>
          </a:xfrm>
          <a:prstGeom prst="rect">
            <a:avLst/>
          </a:prstGeom>
          <a:noFill/>
        </p:spPr>
        <p:txBody>
          <a:bodyPr wrap="square" rtlCol="0" anchor="t">
            <a:spAutoFit/>
          </a:bodyPr>
          <a:p>
            <a:r>
              <a:rPr lang="zh-CN" altLang="en-US" sz="3200" dirty="0">
                <a:sym typeface="+mn-ea"/>
              </a:rPr>
              <a:t>小脑（上面）</a:t>
            </a:r>
            <a:endParaRPr lang="zh-CN" altLang="en-US" sz="3200" dirty="0">
              <a:sym typeface="+mn-ea"/>
            </a:endParaRPr>
          </a:p>
        </p:txBody>
      </p:sp>
      <p:pic>
        <p:nvPicPr>
          <p:cNvPr id="48132" name="文本占位符 48131" descr="图11-11"/>
          <p:cNvPicPr>
            <a:picLocks noChangeAspect="1"/>
          </p:cNvPicPr>
          <p:nvPr>
            <p:ph type="body" idx="1"/>
          </p:nvPr>
        </p:nvPicPr>
        <p:blipFill>
          <a:blip r:embed="rId1"/>
          <a:stretch>
            <a:fillRect/>
          </a:stretch>
        </p:blipFill>
        <p:spPr>
          <a:xfrm>
            <a:off x="1638935" y="980440"/>
            <a:ext cx="9131935" cy="45974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40885" y="142875"/>
            <a:ext cx="6096000" cy="583565"/>
          </a:xfrm>
          <a:prstGeom prst="rect">
            <a:avLst/>
          </a:prstGeom>
          <a:noFill/>
        </p:spPr>
        <p:txBody>
          <a:bodyPr wrap="square" rtlCol="0" anchor="t">
            <a:spAutoFit/>
          </a:bodyPr>
          <a:p>
            <a:r>
              <a:rPr lang="zh-CN" altLang="en-US" sz="3200" dirty="0">
                <a:sym typeface="+mn-ea"/>
              </a:rPr>
              <a:t>小脑（下面）</a:t>
            </a:r>
            <a:endParaRPr lang="zh-CN" altLang="en-US" sz="3200" dirty="0">
              <a:sym typeface="+mn-ea"/>
            </a:endParaRPr>
          </a:p>
        </p:txBody>
      </p:sp>
      <p:pic>
        <p:nvPicPr>
          <p:cNvPr id="49156" name="图片 49155" descr="图11-12"/>
          <p:cNvPicPr>
            <a:picLocks noChangeAspect="1"/>
          </p:cNvPicPr>
          <p:nvPr/>
        </p:nvPicPr>
        <p:blipFill>
          <a:blip r:embed="rId1"/>
          <a:stretch>
            <a:fillRect/>
          </a:stretch>
        </p:blipFill>
        <p:spPr>
          <a:xfrm>
            <a:off x="1882140" y="961390"/>
            <a:ext cx="9150350" cy="5396865"/>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5215" y="1083945"/>
            <a:ext cx="10277475" cy="4690745"/>
          </a:xfrm>
          <a:prstGeom prst="rect">
            <a:avLst/>
          </a:prstGeom>
          <a:noFill/>
        </p:spPr>
        <p:txBody>
          <a:bodyPr wrap="square" rtlCol="0" anchor="t">
            <a:noAutofit/>
          </a:bodyPr>
          <a:p>
            <a:pPr marL="342900" indent="-342900" algn="l">
              <a:lnSpc>
                <a:spcPct val="90000"/>
              </a:lnSpc>
              <a:buFont typeface="Arial" panose="020B0604020202020204" pitchFamily="34" charset="0"/>
              <a:buChar char="•"/>
            </a:pPr>
            <a:r>
              <a:rPr lang="en-US" altLang="zh-CN" sz="2800">
                <a:sym typeface="+mn-ea"/>
              </a:rPr>
              <a:t>2</a:t>
            </a:r>
            <a:r>
              <a:rPr lang="zh-CN" altLang="en-US" sz="2800" dirty="0">
                <a:sym typeface="+mn-ea"/>
              </a:rPr>
              <a:t>．小脑的内部结构  小脑的灰质和白质分布于脊髓不同，其灰质位于表层，称小脑皮质，白质位于深面，称小脑髓体，小脑髓体内有数对灰质核团，称小脑核，主要有齿状核、顶核等。</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3</a:t>
            </a:r>
            <a:r>
              <a:rPr lang="zh-CN" altLang="en-US" sz="2800" dirty="0">
                <a:sym typeface="+mn-ea"/>
              </a:rPr>
              <a:t>．小脑的功能　维持身体平衡、调节肌张力和协调肌群运动。</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4</a:t>
            </a:r>
            <a:r>
              <a:rPr lang="zh-CN" altLang="en-US" sz="2800" dirty="0">
                <a:sym typeface="+mn-ea"/>
              </a:rPr>
              <a:t>．</a:t>
            </a:r>
            <a:r>
              <a:rPr lang="zh-CN" altLang="en-US" sz="2800" b="1" dirty="0">
                <a:sym typeface="+mn-ea"/>
              </a:rPr>
              <a:t>第四脑室  </a:t>
            </a:r>
            <a:r>
              <a:rPr lang="zh-CN" altLang="en-US" sz="2800" dirty="0">
                <a:sym typeface="+mn-ea"/>
              </a:rPr>
              <a:t>是位于延髓、脑桥与小脑之间的室腔，其底为菱形窝，顶朝向小脑，向上借中脑水管与第三脑室相通，向下通脊髓中央管，借一个正中孔和两个外侧孔与蛛网膜下隙相通。</a:t>
            </a:r>
            <a:endParaRPr lang="zh-CN" altLang="en-US" sz="2800" dirty="0">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42460" y="162560"/>
            <a:ext cx="6096000" cy="583565"/>
          </a:xfrm>
          <a:prstGeom prst="rect">
            <a:avLst/>
          </a:prstGeom>
          <a:noFill/>
        </p:spPr>
        <p:txBody>
          <a:bodyPr wrap="square" rtlCol="0" anchor="t">
            <a:spAutoFit/>
          </a:bodyPr>
          <a:p>
            <a:r>
              <a:rPr lang="zh-CN" altLang="en-US" sz="3200" dirty="0">
                <a:sym typeface="+mn-ea"/>
              </a:rPr>
              <a:t>（三）间   脑</a:t>
            </a:r>
            <a:endParaRPr lang="zh-CN" altLang="en-US" sz="3200" dirty="0">
              <a:sym typeface="+mn-ea"/>
            </a:endParaRPr>
          </a:p>
        </p:txBody>
      </p:sp>
      <p:sp>
        <p:nvSpPr>
          <p:cNvPr id="3" name="文本框 2"/>
          <p:cNvSpPr txBox="1"/>
          <p:nvPr/>
        </p:nvSpPr>
        <p:spPr>
          <a:xfrm>
            <a:off x="1419225" y="1296670"/>
            <a:ext cx="10178415" cy="4501515"/>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b="1" dirty="0">
                <a:sym typeface="+mn-ea"/>
              </a:rPr>
              <a:t>间脑</a:t>
            </a:r>
            <a:r>
              <a:rPr lang="zh-CN" altLang="en-US" sz="2800" dirty="0">
                <a:sym typeface="+mn-ea"/>
              </a:rPr>
              <a:t>  位于脑干和端脑之间，除腹侧部的视交叉、视束、灰结节、漏斗、垂体和乳头体露于脑底外，两侧和背面被高度发达的大脑半球所覆盖。间脑组成部分主要有背侧丘脑和下丘脑，间脑的中间部分是一个矢状狭窄间隙称第三脑室。</a:t>
            </a:r>
            <a:endParaRPr lang="zh-CN" altLang="en-US" sz="2800" dirty="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25925" y="142875"/>
            <a:ext cx="6096000" cy="583565"/>
          </a:xfrm>
          <a:prstGeom prst="rect">
            <a:avLst/>
          </a:prstGeom>
          <a:noFill/>
        </p:spPr>
        <p:txBody>
          <a:bodyPr wrap="square" rtlCol="0" anchor="t">
            <a:spAutoFit/>
          </a:bodyPr>
          <a:p>
            <a:r>
              <a:rPr lang="en-US" altLang="zh-CN" sz="3200">
                <a:sym typeface="+mn-ea"/>
              </a:rPr>
              <a:t>1. </a:t>
            </a:r>
            <a:r>
              <a:rPr lang="zh-CN" altLang="en-US" sz="3200" b="1" dirty="0">
                <a:sym typeface="+mn-ea"/>
              </a:rPr>
              <a:t>背侧丘脑</a:t>
            </a:r>
            <a:r>
              <a:rPr lang="zh-CN" altLang="en-US" sz="3200" dirty="0">
                <a:sym typeface="+mn-ea"/>
              </a:rPr>
              <a:t> </a:t>
            </a:r>
            <a:endParaRPr lang="zh-CN" altLang="en-US" sz="3200" dirty="0">
              <a:sym typeface="+mn-ea"/>
            </a:endParaRPr>
          </a:p>
        </p:txBody>
      </p:sp>
      <p:sp>
        <p:nvSpPr>
          <p:cNvPr id="3" name="文本框 2"/>
          <p:cNvSpPr txBox="1"/>
          <p:nvPr/>
        </p:nvSpPr>
        <p:spPr>
          <a:xfrm>
            <a:off x="319405" y="955675"/>
            <a:ext cx="11219180" cy="202755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又称丘脑，为一对椭圆形的灰质团块。背侧丘脑内部被“</a:t>
            </a:r>
            <a:r>
              <a:rPr lang="en-US" altLang="zh-CN" sz="2800">
                <a:sym typeface="+mn-ea"/>
              </a:rPr>
              <a:t>Y”</a:t>
            </a:r>
            <a:r>
              <a:rPr lang="zh-CN" altLang="en-US" sz="2800" dirty="0">
                <a:sym typeface="+mn-ea"/>
              </a:rPr>
              <a:t>形白质板（内髓板）分隔为前核群、内侧核群和外侧核群</a:t>
            </a:r>
            <a:r>
              <a:rPr lang="en-US" altLang="zh-CN" sz="2800">
                <a:sym typeface="+mn-ea"/>
              </a:rPr>
              <a:t>3</a:t>
            </a:r>
            <a:r>
              <a:rPr lang="zh-CN" altLang="en-US" sz="2800" dirty="0">
                <a:sym typeface="+mn-ea"/>
              </a:rPr>
              <a:t>个部分。外侧核群腹侧份的后部，称腹后核。腹后核是躯体感觉的中继核。背侧丘脑后端的下方有一对隆起称为内侧膝状体和外侧膝状体，分别与听觉冲动的传导和视觉冲动的传导有关。 </a:t>
            </a:r>
            <a:endParaRPr lang="zh-CN" altLang="en-US" sz="2800" dirty="0">
              <a:sym typeface="+mn-ea"/>
            </a:endParaRPr>
          </a:p>
        </p:txBody>
      </p:sp>
      <p:pic>
        <p:nvPicPr>
          <p:cNvPr id="52228" name="图片 52227" descr="图11-13"/>
          <p:cNvPicPr>
            <a:picLocks noChangeAspect="1"/>
          </p:cNvPicPr>
          <p:nvPr/>
        </p:nvPicPr>
        <p:blipFill>
          <a:blip r:embed="rId1"/>
          <a:stretch>
            <a:fillRect/>
          </a:stretch>
        </p:blipFill>
        <p:spPr>
          <a:xfrm>
            <a:off x="1063625" y="2983230"/>
            <a:ext cx="10220960" cy="367792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1404620"/>
            <a:ext cx="11122660" cy="3189605"/>
          </a:xfrm>
          <a:prstGeom prst="rect">
            <a:avLst/>
          </a:prstGeom>
          <a:noFill/>
        </p:spPr>
        <p:txBody>
          <a:bodyPr wrap="square" rtlCol="0" anchor="t">
            <a:spAutoFit/>
          </a:bodyPr>
          <a:p>
            <a:pPr marL="609600" indent="-609600" algn="l">
              <a:lnSpc>
                <a:spcPct val="90000"/>
              </a:lnSpc>
              <a:buFont typeface="Arial" panose="020B0604020202020204" pitchFamily="34" charset="0"/>
              <a:buChar char="•"/>
            </a:pPr>
            <a:r>
              <a:rPr lang="en-US" altLang="zh-CN" sz="2800">
                <a:sym typeface="+mn-ea"/>
              </a:rPr>
              <a:t>2.</a:t>
            </a:r>
            <a:r>
              <a:rPr lang="zh-CN" altLang="en-US" sz="2800" b="1" dirty="0">
                <a:sym typeface="+mn-ea"/>
              </a:rPr>
              <a:t>下丘脑  </a:t>
            </a:r>
            <a:r>
              <a:rPr lang="zh-CN" altLang="en-US" sz="2800" dirty="0">
                <a:sym typeface="+mn-ea"/>
              </a:rPr>
              <a:t>位于背侧丘脑的下方，主要由视交叉、灰结节和乳头体等组成。灰结节向下移行于漏斗，漏斗下端与垂体相接。</a:t>
            </a:r>
            <a:endParaRPr lang="zh-CN" altLang="en-US" sz="2800" kern="1200" dirty="0">
              <a:solidFill>
                <a:schemeClr val="tx1"/>
              </a:solidFill>
              <a:latin typeface="+mn-lt"/>
              <a:ea typeface="+mn-ea"/>
              <a:cs typeface="+mn-cs"/>
            </a:endParaRPr>
          </a:p>
          <a:p>
            <a:pPr marL="609600" indent="-609600" algn="l">
              <a:lnSpc>
                <a:spcPct val="90000"/>
              </a:lnSpc>
              <a:buFont typeface="Arial" panose="020B0604020202020204" pitchFamily="34" charset="0"/>
              <a:buChar char="•"/>
            </a:pPr>
            <a:r>
              <a:rPr lang="zh-CN" altLang="en-US" sz="2800" dirty="0">
                <a:sym typeface="+mn-ea"/>
              </a:rPr>
              <a:t>下丘脑是神经内分泌中心，通过下丘脑与垂体之间的联系，将神经调节与体液调节整合在一起，下丘脑是皮质下调节内脏活动的高级中枢，参与对体温，摄食，生殖，水盐平衡和内分泌活动等的调节，涉及的功能极为广泛。</a:t>
            </a:r>
            <a:endParaRPr lang="zh-CN" altLang="en-US" sz="2800" kern="1200" dirty="0">
              <a:solidFill>
                <a:schemeClr val="tx1"/>
              </a:solidFill>
              <a:latin typeface="+mn-lt"/>
              <a:ea typeface="+mn-ea"/>
              <a:cs typeface="+mn-cs"/>
            </a:endParaRPr>
          </a:p>
          <a:p>
            <a:pPr marL="609600" indent="-609600" algn="l">
              <a:lnSpc>
                <a:spcPct val="90000"/>
              </a:lnSpc>
              <a:buFont typeface="Arial" panose="020B0604020202020204" pitchFamily="34" charset="0"/>
              <a:buChar char="•"/>
            </a:pPr>
            <a:r>
              <a:rPr lang="en-US" altLang="zh-CN" sz="2800">
                <a:sym typeface="+mn-ea"/>
              </a:rPr>
              <a:t>3.</a:t>
            </a:r>
            <a:r>
              <a:rPr lang="zh-CN" altLang="en-US" sz="2800" dirty="0">
                <a:sym typeface="+mn-ea"/>
              </a:rPr>
              <a:t>　</a:t>
            </a:r>
            <a:r>
              <a:rPr lang="zh-CN" altLang="en-US" sz="2800" b="1" dirty="0">
                <a:sym typeface="+mn-ea"/>
              </a:rPr>
              <a:t>第三脑室</a:t>
            </a:r>
            <a:r>
              <a:rPr lang="zh-CN" altLang="en-US" sz="2800" dirty="0">
                <a:sym typeface="+mn-ea"/>
              </a:rPr>
              <a:t>　是两侧背侧丘脑和下丘脑之间的一个矢状狭窄间隙。前借室间孔与端脑的侧脑室相通，后借中脑水管与第四脑室相通。</a:t>
            </a:r>
            <a:endParaRPr lang="zh-CN" altLang="en-US" sz="2800" dirty="0">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78325" y="182245"/>
            <a:ext cx="6096000" cy="583565"/>
          </a:xfrm>
          <a:prstGeom prst="rect">
            <a:avLst/>
          </a:prstGeom>
          <a:noFill/>
        </p:spPr>
        <p:txBody>
          <a:bodyPr wrap="square" rtlCol="0" anchor="t">
            <a:spAutoFit/>
          </a:bodyPr>
          <a:p>
            <a:r>
              <a:rPr lang="zh-CN" altLang="en-US" sz="3200" dirty="0">
                <a:sym typeface="+mn-ea"/>
              </a:rPr>
              <a:t>下丘脑的主要核团 </a:t>
            </a:r>
            <a:endParaRPr lang="zh-CN" altLang="en-US" sz="3200" dirty="0">
              <a:sym typeface="+mn-ea"/>
            </a:endParaRPr>
          </a:p>
        </p:txBody>
      </p:sp>
      <p:pic>
        <p:nvPicPr>
          <p:cNvPr id="54276" name="文本占位符 54275" descr="图11-14"/>
          <p:cNvPicPr>
            <a:picLocks noChangeAspect="1"/>
          </p:cNvPicPr>
          <p:nvPr>
            <p:ph type="body" idx="1"/>
          </p:nvPr>
        </p:nvPicPr>
        <p:blipFill>
          <a:blip r:embed="rId1"/>
          <a:stretch>
            <a:fillRect/>
          </a:stretch>
        </p:blipFill>
        <p:spPr>
          <a:xfrm>
            <a:off x="1287780" y="765810"/>
            <a:ext cx="8218805" cy="566293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06240" y="123190"/>
            <a:ext cx="6096000" cy="583565"/>
          </a:xfrm>
          <a:prstGeom prst="rect">
            <a:avLst/>
          </a:prstGeom>
          <a:noFill/>
        </p:spPr>
        <p:txBody>
          <a:bodyPr wrap="square" rtlCol="0" anchor="t">
            <a:spAutoFit/>
          </a:bodyPr>
          <a:p>
            <a:r>
              <a:rPr lang="zh-CN" altLang="en-US" sz="3200" dirty="0">
                <a:sym typeface="+mn-ea"/>
              </a:rPr>
              <a:t>（四）端脑</a:t>
            </a:r>
            <a:endParaRPr lang="zh-CN" altLang="en-US" sz="3200" dirty="0">
              <a:sym typeface="+mn-ea"/>
            </a:endParaRPr>
          </a:p>
        </p:txBody>
      </p:sp>
      <p:sp>
        <p:nvSpPr>
          <p:cNvPr id="3" name="文本框 2"/>
          <p:cNvSpPr txBox="1"/>
          <p:nvPr/>
        </p:nvSpPr>
        <p:spPr>
          <a:xfrm>
            <a:off x="614045" y="1845310"/>
            <a:ext cx="10963910" cy="24149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端脑是脑的最高级部位，由左、右</a:t>
            </a:r>
            <a:r>
              <a:rPr lang="zh-CN" altLang="en-US" sz="2800" b="1" dirty="0">
                <a:sym typeface="+mn-ea"/>
              </a:rPr>
              <a:t>大脑半球</a:t>
            </a:r>
            <a:r>
              <a:rPr lang="zh-CN" altLang="en-US" sz="2800" dirty="0">
                <a:sym typeface="+mn-ea"/>
              </a:rPr>
              <a:t>借胼胝体连接而成。左、右大脑半球之间被大脑纵裂分隔，大脑半球与小脑之间被大脑纵横分隔。</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1</a:t>
            </a:r>
            <a:r>
              <a:rPr lang="zh-CN" altLang="en-US" sz="2800" dirty="0">
                <a:sym typeface="+mn-ea"/>
              </a:rPr>
              <a:t>．大脑半球的外形和分叶  大脑半球表面凹凸不平，有深、浅不同的沟，沟与沟之间的隆起称为</a:t>
            </a:r>
            <a:r>
              <a:rPr lang="zh-CN" altLang="en-US" sz="2800" b="1" dirty="0">
                <a:sym typeface="+mn-ea"/>
              </a:rPr>
              <a:t>脑回</a:t>
            </a:r>
            <a:r>
              <a:rPr lang="zh-CN" altLang="en-US" sz="2800" dirty="0">
                <a:sym typeface="+mn-ea"/>
              </a:rPr>
              <a:t>。每侧大脑半球分为上外侧面、内侧面和下面，并借</a:t>
            </a:r>
            <a:r>
              <a:rPr lang="en-US" altLang="zh-CN" sz="2800">
                <a:sym typeface="+mn-ea"/>
              </a:rPr>
              <a:t>3</a:t>
            </a:r>
            <a:r>
              <a:rPr lang="zh-CN" altLang="en-US" sz="2800" dirty="0">
                <a:sym typeface="+mn-ea"/>
              </a:rPr>
              <a:t>条叶间沟分为</a:t>
            </a:r>
            <a:r>
              <a:rPr lang="en-US" altLang="zh-CN" sz="2800">
                <a:sym typeface="+mn-ea"/>
              </a:rPr>
              <a:t>5</a:t>
            </a:r>
            <a:r>
              <a:rPr lang="zh-CN" altLang="en-US" sz="2800" dirty="0">
                <a:sym typeface="+mn-ea"/>
              </a:rPr>
              <a:t>叶。 </a:t>
            </a:r>
            <a:endParaRPr lang="zh-CN" altLang="en-US" sz="2800" dirty="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741046"/>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984885" y="69278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199380" y="1127125"/>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9008745" y="864235"/>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193675" y="3319145"/>
            <a:ext cx="3643630" cy="248920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pPr>
            <a:r>
              <a:rPr lang="en-US" altLang="zh-CN" sz="1200" dirty="0" smtClean="0"/>
              <a:t>1. </a:t>
            </a:r>
            <a:r>
              <a:rPr lang="zh-CN" altLang="en-US" sz="1200" dirty="0" smtClean="0"/>
              <a:t>掌握神经系统的常用术语，神经系统的组成和功能；脊神经的构成、主要分支及分布概况；脑神经的构成、主要分支及分布概况。</a:t>
            </a:r>
            <a:endParaRPr lang="zh-CN" altLang="en-US" sz="1200" dirty="0" smtClean="0"/>
          </a:p>
          <a:p>
            <a:pPr algn="just" fontAlgn="auto">
              <a:lnSpc>
                <a:spcPct val="130000"/>
              </a:lnSpc>
              <a:spcBef>
                <a:spcPts val="0"/>
              </a:spcBef>
              <a:spcAft>
                <a:spcPts val="0"/>
              </a:spcAft>
            </a:pPr>
            <a:r>
              <a:rPr lang="en-US" altLang="zh-CN" sz="1200" dirty="0" smtClean="0"/>
              <a:t>2. </a:t>
            </a:r>
            <a:r>
              <a:rPr lang="zh-CN" altLang="en-US" sz="1200" dirty="0" smtClean="0"/>
              <a:t>熟悉脊髓的位置与外形、内部结构和功能；脑的分部和脑各部的内部结构和功能。</a:t>
            </a:r>
            <a:endParaRPr lang="zh-CN" altLang="en-US" sz="1200" dirty="0" smtClean="0"/>
          </a:p>
          <a:p>
            <a:pPr algn="just" fontAlgn="auto">
              <a:lnSpc>
                <a:spcPct val="130000"/>
              </a:lnSpc>
              <a:spcBef>
                <a:spcPts val="0"/>
              </a:spcBef>
              <a:spcAft>
                <a:spcPts val="0"/>
              </a:spcAft>
            </a:pPr>
            <a:r>
              <a:rPr lang="en-US" altLang="zh-CN" sz="1200" dirty="0" smtClean="0"/>
              <a:t>3. </a:t>
            </a:r>
            <a:r>
              <a:rPr lang="zh-CN" altLang="en-US" sz="1200" dirty="0" smtClean="0"/>
              <a:t>了解脑、脊髓的被膜和血管，脑脊液的产生及循环途径；内脏神经的构成、主要分支及分布概况；浅感觉、深感觉、视觉及锥体系、锥体外系等上、下行传导通路的组成，各级神经元胞体所在位置及各个位置损伤后的临床意义。</a:t>
            </a:r>
            <a:endParaRPr lang="zh-CN" altLang="en-US" sz="1200" dirty="0" smtClean="0"/>
          </a:p>
        </p:txBody>
      </p:sp>
      <p:sp>
        <p:nvSpPr>
          <p:cNvPr id="5" name="文本框 22"/>
          <p:cNvSpPr txBox="1"/>
          <p:nvPr/>
        </p:nvSpPr>
        <p:spPr>
          <a:xfrm flipH="1">
            <a:off x="4939665" y="3746500"/>
            <a:ext cx="2378710" cy="11969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sz="1200" dirty="0" smtClean="0"/>
              <a:t>1. </a:t>
            </a:r>
            <a:r>
              <a:rPr lang="zh-CN" altLang="en-US" sz="1200" dirty="0" smtClean="0"/>
              <a:t>能够在标本或模型上准确识别神经系统的主要结构。</a:t>
            </a:r>
            <a:endParaRPr lang="zh-CN" altLang="en-US" sz="1200" dirty="0" smtClean="0"/>
          </a:p>
          <a:p>
            <a:pPr algn="just" fontAlgn="auto">
              <a:lnSpc>
                <a:spcPct val="120000"/>
              </a:lnSpc>
              <a:spcBef>
                <a:spcPts val="0"/>
              </a:spcBef>
              <a:spcAft>
                <a:spcPts val="0"/>
              </a:spcAft>
            </a:pPr>
            <a:r>
              <a:rPr lang="en-US" altLang="zh-CN" sz="1200" dirty="0" smtClean="0"/>
              <a:t>2. </a:t>
            </a:r>
            <a:r>
              <a:rPr lang="zh-CN" altLang="en-US" sz="1200" dirty="0" smtClean="0"/>
              <a:t>能够运用所学知识分析神经系统病变表现与相应结构之间的关系。</a:t>
            </a:r>
            <a:endParaRPr lang="zh-CN" altLang="en-US" sz="1200" dirty="0" smtClean="0"/>
          </a:p>
        </p:txBody>
      </p:sp>
      <p:sp>
        <p:nvSpPr>
          <p:cNvPr id="6" name="文本框 22"/>
          <p:cNvSpPr txBox="1"/>
          <p:nvPr/>
        </p:nvSpPr>
        <p:spPr>
          <a:xfrm flipH="1">
            <a:off x="8369300" y="3472815"/>
            <a:ext cx="3256915" cy="2524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sz="1200" dirty="0" smtClean="0">
                <a:sym typeface="+mn-ea"/>
              </a:rPr>
              <a:t>1. </a:t>
            </a:r>
            <a:r>
              <a:rPr lang="zh-CN" altLang="en-US" sz="1200" dirty="0" smtClean="0">
                <a:sym typeface="+mn-ea"/>
              </a:rPr>
              <a:t>培养学生的医学伦理意识，使其充分认识医护工作者的社会责任</a:t>
            </a:r>
            <a:endParaRPr lang="zh-CN" altLang="en-US" sz="1200" dirty="0" smtClean="0">
              <a:sym typeface="+mn-ea"/>
            </a:endParaRPr>
          </a:p>
          <a:p>
            <a:pPr algn="just" fontAlgn="auto">
              <a:lnSpc>
                <a:spcPct val="120000"/>
              </a:lnSpc>
              <a:spcBef>
                <a:spcPts val="0"/>
              </a:spcBef>
              <a:spcAft>
                <a:spcPts val="0"/>
              </a:spcAft>
            </a:pPr>
            <a:r>
              <a:rPr lang="zh-CN" altLang="en-US" sz="1200" dirty="0" smtClean="0">
                <a:sym typeface="+mn-ea"/>
              </a:rPr>
              <a:t>感和使命感，提升学生的医德、医风和人文素养。</a:t>
            </a:r>
            <a:endParaRPr lang="zh-CN" altLang="en-US" sz="1200" dirty="0" smtClean="0">
              <a:sym typeface="+mn-ea"/>
            </a:endParaRPr>
          </a:p>
          <a:p>
            <a:pPr algn="just" fontAlgn="auto">
              <a:lnSpc>
                <a:spcPct val="120000"/>
              </a:lnSpc>
              <a:spcBef>
                <a:spcPts val="0"/>
              </a:spcBef>
              <a:spcAft>
                <a:spcPts val="0"/>
              </a:spcAft>
            </a:pPr>
            <a:r>
              <a:rPr lang="en-US" altLang="zh-CN" sz="1200" dirty="0" smtClean="0">
                <a:sym typeface="+mn-ea"/>
              </a:rPr>
              <a:t>2. </a:t>
            </a:r>
            <a:r>
              <a:rPr lang="zh-CN" altLang="en-US" sz="1200" dirty="0" smtClean="0">
                <a:sym typeface="+mn-ea"/>
              </a:rPr>
              <a:t>通过神经系统理论教学，引导学生认识神经系统在维持生命活动</a:t>
            </a:r>
            <a:endParaRPr lang="zh-CN" altLang="en-US" sz="1200" dirty="0" smtClean="0">
              <a:sym typeface="+mn-ea"/>
            </a:endParaRPr>
          </a:p>
          <a:p>
            <a:pPr algn="just" fontAlgn="auto">
              <a:lnSpc>
                <a:spcPct val="120000"/>
              </a:lnSpc>
              <a:spcBef>
                <a:spcPts val="0"/>
              </a:spcBef>
              <a:spcAft>
                <a:spcPts val="0"/>
              </a:spcAft>
            </a:pPr>
            <a:r>
              <a:rPr lang="zh-CN" altLang="en-US" sz="1200" dirty="0" smtClean="0">
                <a:sym typeface="+mn-ea"/>
              </a:rPr>
              <a:t>中的重要作用，培养学生的生命观念和健康意识。</a:t>
            </a:r>
            <a:endParaRPr lang="zh-CN" altLang="en-US" sz="1200" dirty="0" smtClean="0">
              <a:sym typeface="+mn-ea"/>
            </a:endParaRPr>
          </a:p>
          <a:p>
            <a:pPr algn="just" fontAlgn="auto">
              <a:lnSpc>
                <a:spcPct val="120000"/>
              </a:lnSpc>
              <a:spcBef>
                <a:spcPts val="0"/>
              </a:spcBef>
              <a:spcAft>
                <a:spcPts val="0"/>
              </a:spcAft>
            </a:pPr>
            <a:r>
              <a:rPr lang="en-US" altLang="zh-CN" sz="1200" dirty="0" smtClean="0">
                <a:sym typeface="+mn-ea"/>
              </a:rPr>
              <a:t>3. </a:t>
            </a:r>
            <a:r>
              <a:rPr lang="zh-CN" altLang="en-US" sz="1200" dirty="0" smtClean="0">
                <a:sym typeface="+mn-ea"/>
              </a:rPr>
              <a:t>通过神经系统实践教学，培养学生的团队协作能力、创新思维、</a:t>
            </a:r>
            <a:endParaRPr lang="zh-CN" altLang="en-US" sz="1200" dirty="0" smtClean="0">
              <a:sym typeface="+mn-ea"/>
            </a:endParaRPr>
          </a:p>
          <a:p>
            <a:pPr algn="just" fontAlgn="auto">
              <a:lnSpc>
                <a:spcPct val="120000"/>
              </a:lnSpc>
              <a:spcBef>
                <a:spcPts val="0"/>
              </a:spcBef>
              <a:spcAft>
                <a:spcPts val="0"/>
              </a:spcAft>
            </a:pPr>
            <a:r>
              <a:rPr lang="zh-CN" altLang="en-US" sz="1200" dirty="0" smtClean="0">
                <a:sym typeface="+mn-ea"/>
              </a:rPr>
              <a:t>服务意识。</a:t>
            </a:r>
            <a:endParaRPr lang="zh-CN" altLang="en-US" sz="1200"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65295" y="142875"/>
            <a:ext cx="6096000" cy="583565"/>
          </a:xfrm>
          <a:prstGeom prst="rect">
            <a:avLst/>
          </a:prstGeom>
          <a:noFill/>
        </p:spPr>
        <p:txBody>
          <a:bodyPr wrap="square" rtlCol="0" anchor="t">
            <a:spAutoFit/>
          </a:bodyPr>
          <a:p>
            <a:r>
              <a:rPr lang="zh-CN" altLang="en-US" sz="3200" dirty="0">
                <a:sym typeface="+mn-ea"/>
              </a:rPr>
              <a:t>大脑半球外侧面 </a:t>
            </a:r>
            <a:endParaRPr lang="zh-CN" altLang="en-US" sz="3200" dirty="0">
              <a:sym typeface="+mn-ea"/>
            </a:endParaRPr>
          </a:p>
        </p:txBody>
      </p:sp>
      <p:pic>
        <p:nvPicPr>
          <p:cNvPr id="56324" name="图片 56323" descr="图11-15"/>
          <p:cNvPicPr>
            <a:picLocks noChangeAspect="1"/>
          </p:cNvPicPr>
          <p:nvPr/>
        </p:nvPicPr>
        <p:blipFill>
          <a:blip r:embed="rId1"/>
          <a:stretch>
            <a:fillRect/>
          </a:stretch>
        </p:blipFill>
        <p:spPr>
          <a:xfrm>
            <a:off x="1069975" y="862965"/>
            <a:ext cx="10052050" cy="553212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1365" y="1405890"/>
            <a:ext cx="10669270" cy="267652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）大脑半球的叶间沟：</a:t>
            </a:r>
            <a:r>
              <a:rPr lang="zh-CN" altLang="en-US" sz="2800" b="1" dirty="0">
                <a:sym typeface="+mn-ea"/>
              </a:rPr>
              <a:t>外侧沟</a:t>
            </a:r>
            <a:r>
              <a:rPr lang="zh-CN" altLang="en-US" sz="2800" dirty="0">
                <a:sym typeface="+mn-ea"/>
              </a:rPr>
              <a:t>起自半球的下面，转至上外侧面，行向后上方；</a:t>
            </a:r>
            <a:r>
              <a:rPr lang="zh-CN" altLang="en-US" sz="2800" b="1" dirty="0">
                <a:sym typeface="+mn-ea"/>
              </a:rPr>
              <a:t>中央沟</a:t>
            </a:r>
            <a:r>
              <a:rPr lang="zh-CN" altLang="en-US" sz="2800" dirty="0">
                <a:sym typeface="+mn-ea"/>
              </a:rPr>
              <a:t>起自半球上缘中点稍后方，斜向前下方；</a:t>
            </a:r>
            <a:r>
              <a:rPr lang="zh-CN" altLang="en-US" sz="2800" b="1" dirty="0">
                <a:sym typeface="+mn-ea"/>
              </a:rPr>
              <a:t>顶枕沟</a:t>
            </a:r>
            <a:r>
              <a:rPr lang="zh-CN" altLang="en-US" sz="2800" dirty="0">
                <a:sym typeface="+mn-ea"/>
              </a:rPr>
              <a:t>位于半球内侧面的后部，由前下斜向后上并转延至上外侧面。</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a:t>
            </a:r>
            <a:r>
              <a:rPr lang="en-US" altLang="zh-CN" sz="2800">
                <a:sym typeface="+mn-ea"/>
              </a:rPr>
              <a:t>2</a:t>
            </a:r>
            <a:r>
              <a:rPr lang="zh-CN" altLang="en-US" sz="2800" dirty="0">
                <a:sym typeface="+mn-ea"/>
              </a:rPr>
              <a:t>）大脑半球的分叶：在外侧沟上方和中央沟以前的部分为</a:t>
            </a:r>
            <a:r>
              <a:rPr lang="zh-CN" altLang="en-US" sz="2800" b="1" dirty="0">
                <a:sym typeface="+mn-ea"/>
              </a:rPr>
              <a:t>额叶</a:t>
            </a:r>
            <a:r>
              <a:rPr lang="zh-CN" altLang="en-US" sz="2800" dirty="0">
                <a:sym typeface="+mn-ea"/>
              </a:rPr>
              <a:t>；中央沟以后，顶枕沟以前的部分为</a:t>
            </a:r>
            <a:r>
              <a:rPr lang="zh-CN" altLang="en-US" sz="2800" b="1" dirty="0">
                <a:sym typeface="+mn-ea"/>
              </a:rPr>
              <a:t>顶叶</a:t>
            </a:r>
            <a:r>
              <a:rPr lang="zh-CN" altLang="en-US" sz="2800" dirty="0">
                <a:sym typeface="+mn-ea"/>
              </a:rPr>
              <a:t>；外侧沟以下的部分为</a:t>
            </a:r>
            <a:r>
              <a:rPr lang="zh-CN" altLang="en-US" sz="2800" b="1" dirty="0">
                <a:sym typeface="+mn-ea"/>
              </a:rPr>
              <a:t>颞叶</a:t>
            </a:r>
            <a:r>
              <a:rPr lang="zh-CN" altLang="en-US" sz="2800" dirty="0">
                <a:sym typeface="+mn-ea"/>
              </a:rPr>
              <a:t>；顶枕沟以后的部分为</a:t>
            </a:r>
            <a:r>
              <a:rPr lang="zh-CN" altLang="en-US" sz="2800" b="1" dirty="0">
                <a:sym typeface="+mn-ea"/>
              </a:rPr>
              <a:t>枕叶</a:t>
            </a:r>
            <a:r>
              <a:rPr lang="zh-CN" altLang="en-US" sz="2800" dirty="0">
                <a:sym typeface="+mn-ea"/>
              </a:rPr>
              <a:t>；位于外侧沟的深部为</a:t>
            </a:r>
            <a:r>
              <a:rPr lang="zh-CN" altLang="en-US" sz="2800" b="1" dirty="0">
                <a:sym typeface="+mn-ea"/>
              </a:rPr>
              <a:t>岛叶</a:t>
            </a:r>
            <a:r>
              <a:rPr lang="zh-CN" altLang="en-US" sz="2800" dirty="0">
                <a:sym typeface="+mn-ea"/>
              </a:rPr>
              <a:t>。</a:t>
            </a:r>
            <a:endParaRPr lang="zh-CN" altLang="en-US" sz="2800" dirty="0">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53000" y="0"/>
            <a:ext cx="6096000" cy="583565"/>
          </a:xfrm>
          <a:prstGeom prst="rect">
            <a:avLst/>
          </a:prstGeom>
          <a:noFill/>
        </p:spPr>
        <p:txBody>
          <a:bodyPr wrap="square" rtlCol="0" anchor="t">
            <a:spAutoFit/>
          </a:bodyPr>
          <a:p>
            <a:r>
              <a:rPr lang="zh-CN" altLang="en-US" sz="3200" dirty="0">
                <a:sym typeface="+mn-ea"/>
              </a:rPr>
              <a:t>岛叶 </a:t>
            </a:r>
            <a:endParaRPr lang="zh-CN" altLang="en-US" sz="3200" dirty="0">
              <a:sym typeface="+mn-ea"/>
            </a:endParaRPr>
          </a:p>
        </p:txBody>
      </p:sp>
      <p:pic>
        <p:nvPicPr>
          <p:cNvPr id="58372" name="图片 58371" descr="图11-16"/>
          <p:cNvPicPr>
            <a:picLocks noChangeAspect="1"/>
          </p:cNvPicPr>
          <p:nvPr/>
        </p:nvPicPr>
        <p:blipFill>
          <a:blip r:embed="rId1"/>
          <a:stretch>
            <a:fillRect/>
          </a:stretch>
        </p:blipFill>
        <p:spPr>
          <a:xfrm>
            <a:off x="1005205" y="746125"/>
            <a:ext cx="10181590" cy="5676900"/>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29075" y="182245"/>
            <a:ext cx="6096000" cy="583565"/>
          </a:xfrm>
          <a:prstGeom prst="rect">
            <a:avLst/>
          </a:prstGeom>
          <a:noFill/>
        </p:spPr>
        <p:txBody>
          <a:bodyPr wrap="square" rtlCol="0" anchor="t">
            <a:spAutoFit/>
          </a:bodyPr>
          <a:p>
            <a:r>
              <a:rPr lang="en-US" altLang="zh-CN" sz="3200">
                <a:sym typeface="+mn-ea"/>
              </a:rPr>
              <a:t>2</a:t>
            </a:r>
            <a:r>
              <a:rPr lang="zh-CN" altLang="en-US" sz="3200" dirty="0">
                <a:sym typeface="+mn-ea"/>
              </a:rPr>
              <a:t>．大脑半球的重要的沟、回</a:t>
            </a:r>
            <a:endParaRPr lang="zh-CN" altLang="en-US" sz="3200" dirty="0">
              <a:sym typeface="+mn-ea"/>
            </a:endParaRPr>
          </a:p>
        </p:txBody>
      </p:sp>
      <p:sp>
        <p:nvSpPr>
          <p:cNvPr id="3" name="文本框 2"/>
          <p:cNvSpPr txBox="1"/>
          <p:nvPr/>
        </p:nvSpPr>
        <p:spPr>
          <a:xfrm>
            <a:off x="1124585" y="1418590"/>
            <a:ext cx="10315575" cy="3463925"/>
          </a:xfrm>
          <a:prstGeom prst="rect">
            <a:avLst/>
          </a:prstGeom>
          <a:noFill/>
        </p:spPr>
        <p:txBody>
          <a:bodyPr wrap="square" rtlCol="0" anchor="t">
            <a:noAutofit/>
          </a:bodyPr>
          <a:p>
            <a:pPr marL="342900" indent="-342900" algn="l">
              <a:lnSpc>
                <a:spcPct val="90000"/>
              </a:lnSpc>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）上外侧面：　中央沟前方，有一条与之平行的中央前沟，两沟之间为</a:t>
            </a:r>
            <a:r>
              <a:rPr lang="zh-CN" altLang="en-US" sz="2800" b="1" dirty="0">
                <a:sym typeface="+mn-ea"/>
              </a:rPr>
              <a:t>中央前回</a:t>
            </a:r>
            <a:r>
              <a:rPr lang="zh-CN" altLang="en-US" sz="2800" dirty="0">
                <a:sym typeface="+mn-ea"/>
              </a:rPr>
              <a:t>；中央沟前方有两条与半球上缘大致平行的沟，称为额上沟和额下沟。</a:t>
            </a:r>
            <a:r>
              <a:rPr lang="zh-CN" altLang="en-US" sz="2800" b="1" dirty="0">
                <a:sym typeface="+mn-ea"/>
              </a:rPr>
              <a:t>额上回，额中回</a:t>
            </a:r>
            <a:r>
              <a:rPr lang="zh-CN" altLang="en-US" sz="2800" dirty="0">
                <a:sym typeface="+mn-ea"/>
              </a:rPr>
              <a:t>和</a:t>
            </a:r>
            <a:r>
              <a:rPr lang="zh-CN" altLang="en-US" sz="2800" b="1" dirty="0">
                <a:sym typeface="+mn-ea"/>
              </a:rPr>
              <a:t>额下回</a:t>
            </a:r>
            <a:r>
              <a:rPr lang="zh-CN" altLang="en-US" sz="2800" dirty="0">
                <a:sym typeface="+mn-ea"/>
              </a:rPr>
              <a:t>以此为分界。在中央沟的后方，有一条与之平行的中央后沟，两沟之间的脑回称</a:t>
            </a:r>
            <a:r>
              <a:rPr lang="zh-CN" altLang="en-US" sz="2800" b="1" dirty="0">
                <a:sym typeface="+mn-ea"/>
              </a:rPr>
              <a:t>中央后回</a:t>
            </a:r>
            <a:r>
              <a:rPr lang="zh-CN" altLang="en-US" sz="2800" dirty="0">
                <a:sym typeface="+mn-ea"/>
              </a:rPr>
              <a:t>。包绕外侧沟后端的脑回为</a:t>
            </a:r>
            <a:r>
              <a:rPr lang="zh-CN" altLang="en-US" sz="2800" b="1" dirty="0">
                <a:sym typeface="+mn-ea"/>
              </a:rPr>
              <a:t>缘上回。</a:t>
            </a:r>
            <a:r>
              <a:rPr lang="zh-CN" altLang="en-US" sz="2800" dirty="0">
                <a:sym typeface="+mn-ea"/>
              </a:rPr>
              <a:t>围绕颞上沟末端的脑回为</a:t>
            </a:r>
            <a:r>
              <a:rPr lang="zh-CN" altLang="en-US" sz="2800" b="1" dirty="0">
                <a:sym typeface="+mn-ea"/>
              </a:rPr>
              <a:t>角回</a:t>
            </a:r>
            <a:r>
              <a:rPr lang="zh-CN" altLang="en-US" sz="2800" dirty="0">
                <a:sym typeface="+mn-ea"/>
              </a:rPr>
              <a:t>。在颞叶，有两条与外侧沟平行的颞上沟和颞下沟，两沟将颞叶分为</a:t>
            </a:r>
            <a:r>
              <a:rPr lang="zh-CN" altLang="en-US" sz="2800" b="1" dirty="0">
                <a:sym typeface="+mn-ea"/>
              </a:rPr>
              <a:t>颞上回</a:t>
            </a:r>
            <a:r>
              <a:rPr lang="zh-CN" altLang="en-US" sz="2800" dirty="0">
                <a:sym typeface="+mn-ea"/>
              </a:rPr>
              <a:t>、</a:t>
            </a:r>
            <a:r>
              <a:rPr lang="zh-CN" altLang="en-US" sz="2800" b="1" dirty="0">
                <a:sym typeface="+mn-ea"/>
              </a:rPr>
              <a:t>颞中回</a:t>
            </a:r>
            <a:r>
              <a:rPr lang="zh-CN" altLang="en-US" sz="2800" dirty="0">
                <a:sym typeface="+mn-ea"/>
              </a:rPr>
              <a:t>和</a:t>
            </a:r>
            <a:r>
              <a:rPr lang="zh-CN" altLang="en-US" sz="2800" b="1" dirty="0">
                <a:sym typeface="+mn-ea"/>
              </a:rPr>
              <a:t>颞下回</a:t>
            </a:r>
            <a:r>
              <a:rPr lang="zh-CN" altLang="en-US" sz="2800" dirty="0">
                <a:sym typeface="+mn-ea"/>
              </a:rPr>
              <a:t>；颞上回转入外侧沟内为</a:t>
            </a:r>
            <a:r>
              <a:rPr lang="zh-CN" altLang="en-US" sz="2800" b="1" dirty="0">
                <a:sym typeface="+mn-ea"/>
              </a:rPr>
              <a:t>颞横回</a:t>
            </a:r>
            <a:r>
              <a:rPr lang="zh-CN" altLang="en-US" sz="2800" dirty="0">
                <a:sym typeface="+mn-ea"/>
              </a:rPr>
              <a:t>。</a:t>
            </a:r>
            <a:endParaRPr lang="zh-CN" altLang="en-US" sz="2800" dirty="0">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2465" y="1581150"/>
            <a:ext cx="10728960" cy="435165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en-US" altLang="zh-CN" sz="2800">
                <a:sym typeface="+mn-ea"/>
              </a:rPr>
              <a:t>2</a:t>
            </a:r>
            <a:r>
              <a:rPr lang="zh-CN" altLang="en-US" sz="2800" dirty="0">
                <a:sym typeface="+mn-ea"/>
              </a:rPr>
              <a:t>）内侧面　自中央前、后回上外侧面起延伸到内侧面的部分为</a:t>
            </a:r>
            <a:r>
              <a:rPr lang="zh-CN" altLang="en-US" sz="2800" b="1" dirty="0">
                <a:sym typeface="+mn-ea"/>
              </a:rPr>
              <a:t>中央旁小叶</a:t>
            </a:r>
            <a:r>
              <a:rPr lang="zh-CN" altLang="en-US" sz="2800" dirty="0">
                <a:sym typeface="+mn-ea"/>
              </a:rPr>
              <a:t>。在中部有前后方向上略呈弓形的巨大纤维束断面称为</a:t>
            </a:r>
            <a:r>
              <a:rPr lang="zh-CN" altLang="en-US" sz="2800" b="1" dirty="0">
                <a:sym typeface="+mn-ea"/>
              </a:rPr>
              <a:t>胼胝体</a:t>
            </a:r>
            <a:r>
              <a:rPr lang="zh-CN" altLang="en-US" sz="2800" dirty="0">
                <a:sym typeface="+mn-ea"/>
              </a:rPr>
              <a:t>。在胼胝体沟的上方，有与之平行的扣带沟，两者之间的脑回为</a:t>
            </a:r>
            <a:r>
              <a:rPr lang="zh-CN" altLang="en-US" sz="2800" b="1" dirty="0">
                <a:sym typeface="+mn-ea"/>
              </a:rPr>
              <a:t>扣带回</a:t>
            </a:r>
            <a:r>
              <a:rPr lang="zh-CN" altLang="en-US" sz="2800" dirty="0">
                <a:sym typeface="+mn-ea"/>
              </a:rPr>
              <a:t>。在胼胝体后下方，有呈弓形的</a:t>
            </a:r>
            <a:r>
              <a:rPr lang="zh-CN" altLang="en-US" sz="2800" b="1" dirty="0">
                <a:sym typeface="+mn-ea"/>
              </a:rPr>
              <a:t>距状沟</a:t>
            </a:r>
            <a:r>
              <a:rPr lang="zh-CN" altLang="en-US" sz="2800" dirty="0">
                <a:sym typeface="+mn-ea"/>
              </a:rPr>
              <a:t>。距状沟的前下方，自枕叶向前伸向颞叶的沟为</a:t>
            </a:r>
            <a:r>
              <a:rPr lang="zh-CN" altLang="en-US" sz="2800" b="1" dirty="0">
                <a:sym typeface="+mn-ea"/>
              </a:rPr>
              <a:t>侧副沟</a:t>
            </a:r>
            <a:r>
              <a:rPr lang="zh-CN" altLang="en-US" sz="2800" dirty="0">
                <a:sym typeface="+mn-ea"/>
              </a:rPr>
              <a:t>。侧副沟前部上方的脑回为</a:t>
            </a:r>
            <a:r>
              <a:rPr lang="zh-CN" altLang="en-US" sz="2800" b="1" dirty="0">
                <a:sym typeface="+mn-ea"/>
              </a:rPr>
              <a:t>海马旁回</a:t>
            </a:r>
            <a:r>
              <a:rPr lang="zh-CN" altLang="en-US" sz="2800" dirty="0">
                <a:sym typeface="+mn-ea"/>
              </a:rPr>
              <a:t>，其前端向后弯曲的部分是钩。扣带回、海马旁回和齿状回等，加上岛叶前部共同构成</a:t>
            </a:r>
            <a:r>
              <a:rPr lang="zh-CN" altLang="en-US" sz="2800" b="1" dirty="0">
                <a:sym typeface="+mn-ea"/>
              </a:rPr>
              <a:t>边缘叶</a:t>
            </a:r>
            <a:r>
              <a:rPr lang="zh-CN" altLang="en-US" sz="2800" dirty="0">
                <a:sym typeface="+mn-ea"/>
              </a:rPr>
              <a:t>，边缘叶与下丘脑、杏仁体等皮质下结构密切联系，共同构成</a:t>
            </a:r>
            <a:r>
              <a:rPr lang="zh-CN" altLang="en-US" sz="2800" b="1" dirty="0">
                <a:sym typeface="+mn-ea"/>
              </a:rPr>
              <a:t>边缘系统</a:t>
            </a:r>
            <a:r>
              <a:rPr lang="zh-CN" altLang="en-US" sz="2800" dirty="0">
                <a:sym typeface="+mn-ea"/>
              </a:rPr>
              <a:t>，与内脏活动、学习和记忆、情绪反映、性行为等功能有关。</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a:t>
            </a:r>
            <a:r>
              <a:rPr lang="en-US" altLang="zh-CN" sz="2800">
                <a:sym typeface="+mn-ea"/>
              </a:rPr>
              <a:t>3</a:t>
            </a:r>
            <a:r>
              <a:rPr lang="zh-CN" altLang="en-US" sz="2800" dirty="0">
                <a:sym typeface="+mn-ea"/>
              </a:rPr>
              <a:t>）下面：额叶下面靠内侧有纵行的</a:t>
            </a:r>
            <a:r>
              <a:rPr lang="zh-CN" altLang="en-US" sz="2800" b="1" dirty="0">
                <a:sym typeface="+mn-ea"/>
              </a:rPr>
              <a:t>嗅束</a:t>
            </a:r>
            <a:r>
              <a:rPr lang="zh-CN" altLang="en-US" sz="2800" dirty="0">
                <a:sym typeface="+mn-ea"/>
              </a:rPr>
              <a:t>，其前端膨大为嗅球，并与嗅神经相连，嗅球嗅球和</a:t>
            </a:r>
            <a:r>
              <a:rPr lang="zh-CN" altLang="en-US" sz="2800" b="1" dirty="0">
                <a:sym typeface="+mn-ea"/>
              </a:rPr>
              <a:t>嗅束</a:t>
            </a:r>
            <a:r>
              <a:rPr lang="zh-CN" altLang="en-US" sz="2800" dirty="0">
                <a:sym typeface="+mn-ea"/>
              </a:rPr>
              <a:t>与嗅觉冲动传导有关。</a:t>
            </a:r>
            <a:endParaRPr lang="zh-CN" altLang="en-US" sz="2800" dirty="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88130" y="182245"/>
            <a:ext cx="6096000" cy="583565"/>
          </a:xfrm>
          <a:prstGeom prst="rect">
            <a:avLst/>
          </a:prstGeom>
          <a:noFill/>
        </p:spPr>
        <p:txBody>
          <a:bodyPr wrap="square" rtlCol="0" anchor="t">
            <a:spAutoFit/>
          </a:bodyPr>
          <a:p>
            <a:r>
              <a:rPr lang="zh-CN" altLang="en-US" sz="3200" dirty="0">
                <a:sym typeface="+mn-ea"/>
              </a:rPr>
              <a:t>大脑半球的内侧面</a:t>
            </a:r>
            <a:endParaRPr lang="zh-CN" altLang="en-US" sz="3200" dirty="0">
              <a:sym typeface="+mn-ea"/>
            </a:endParaRPr>
          </a:p>
        </p:txBody>
      </p:sp>
      <p:pic>
        <p:nvPicPr>
          <p:cNvPr id="61444" name="图片 61443" descr="图11-17"/>
          <p:cNvPicPr>
            <a:picLocks noChangeAspect="1"/>
          </p:cNvPicPr>
          <p:nvPr/>
        </p:nvPicPr>
        <p:blipFill>
          <a:blip r:embed="rId1"/>
          <a:stretch>
            <a:fillRect/>
          </a:stretch>
        </p:blipFill>
        <p:spPr>
          <a:xfrm>
            <a:off x="1410970" y="915035"/>
            <a:ext cx="9862820" cy="535813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49395" y="162560"/>
            <a:ext cx="6096000" cy="583565"/>
          </a:xfrm>
          <a:prstGeom prst="rect">
            <a:avLst/>
          </a:prstGeom>
          <a:noFill/>
        </p:spPr>
        <p:txBody>
          <a:bodyPr wrap="square" rtlCol="0" anchor="t">
            <a:spAutoFit/>
          </a:bodyPr>
          <a:p>
            <a:r>
              <a:rPr lang="en-US" altLang="zh-CN" sz="3200">
                <a:sym typeface="+mn-ea"/>
              </a:rPr>
              <a:t>2.  </a:t>
            </a:r>
            <a:r>
              <a:rPr lang="zh-CN" altLang="en-US" sz="3200" dirty="0">
                <a:sym typeface="+mn-ea"/>
              </a:rPr>
              <a:t>端脑的内部结构</a:t>
            </a:r>
            <a:endParaRPr lang="zh-CN" altLang="en-US" sz="3200" dirty="0">
              <a:sym typeface="+mn-ea"/>
            </a:endParaRPr>
          </a:p>
        </p:txBody>
      </p:sp>
      <p:sp>
        <p:nvSpPr>
          <p:cNvPr id="3" name="文本框 2"/>
          <p:cNvSpPr txBox="1"/>
          <p:nvPr/>
        </p:nvSpPr>
        <p:spPr>
          <a:xfrm>
            <a:off x="1006475" y="1169035"/>
            <a:ext cx="10179050" cy="5422265"/>
          </a:xfrm>
          <a:prstGeom prst="rect">
            <a:avLst/>
          </a:prstGeom>
          <a:noFill/>
        </p:spPr>
        <p:txBody>
          <a:bodyPr wrap="square" rtlCol="0" anchor="t">
            <a:noAutofit/>
          </a:bodyPr>
          <a:p>
            <a:pPr marL="342900" indent="-342900" algn="l">
              <a:lnSpc>
                <a:spcPct val="80000"/>
              </a:lnSpc>
              <a:buFont typeface="Arial" panose="020B0604020202020204" pitchFamily="34" charset="0"/>
              <a:buChar char="•"/>
            </a:pPr>
            <a:r>
              <a:rPr lang="zh-CN" altLang="en-US" sz="2800" dirty="0">
                <a:sym typeface="+mn-ea"/>
              </a:rPr>
              <a:t>大脑半球的表层是灰质结构，称大脑皮质，深面有大量的白质称髓质，在端脑底部的白质中藏有若干灰质团块为基底核，半球内的腔室为侧脑室。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大脑皮质功能定位：大脑皮质是覆盖在大脑半球表面的灰质，构成大脑半球的沟和回的表层，为中枢神经系统发展最为复杂、完善和重要的部分，也是高级神经活动的物质基础。随着大脑皮质的发育和分化，不同的皮质区域有其不同的主要功能，且将这些具有一定功能的脑区称为“中枢”。</a:t>
            </a:r>
            <a:endParaRPr lang="zh-CN" altLang="en-US" sz="2800" dirty="0">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8450" y="0"/>
            <a:ext cx="6096000" cy="583565"/>
          </a:xfrm>
          <a:prstGeom prst="rect">
            <a:avLst/>
          </a:prstGeom>
          <a:noFill/>
        </p:spPr>
        <p:txBody>
          <a:bodyPr wrap="square" rtlCol="0" anchor="t">
            <a:spAutoFit/>
          </a:bodyPr>
          <a:p>
            <a:r>
              <a:rPr lang="en-US" altLang="zh-CN" sz="3200">
                <a:sym typeface="+mn-ea"/>
              </a:rPr>
              <a:t>1</a:t>
            </a:r>
            <a:r>
              <a:rPr lang="zh-CN" altLang="en-US" sz="3200" dirty="0">
                <a:sym typeface="+mn-ea"/>
              </a:rPr>
              <a:t>）</a:t>
            </a:r>
            <a:r>
              <a:rPr lang="zh-CN" altLang="en-US" sz="3200" b="1" dirty="0">
                <a:sym typeface="+mn-ea"/>
              </a:rPr>
              <a:t>躯体运动区</a:t>
            </a:r>
            <a:endParaRPr lang="zh-CN" altLang="en-US" sz="3200" b="1" dirty="0">
              <a:sym typeface="+mn-ea"/>
            </a:endParaRPr>
          </a:p>
        </p:txBody>
      </p:sp>
      <p:sp>
        <p:nvSpPr>
          <p:cNvPr id="3" name="文本框 2"/>
          <p:cNvSpPr txBox="1"/>
          <p:nvPr/>
        </p:nvSpPr>
        <p:spPr>
          <a:xfrm>
            <a:off x="652145" y="946785"/>
            <a:ext cx="11141710" cy="521970"/>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位于中央前回和中央旁小叶前部，该区管理人体各部骨骼肌运动。</a:t>
            </a:r>
            <a:endParaRPr lang="zh-CN" altLang="en-US" sz="2800" dirty="0">
              <a:sym typeface="+mn-ea"/>
            </a:endParaRPr>
          </a:p>
        </p:txBody>
      </p:sp>
      <p:pic>
        <p:nvPicPr>
          <p:cNvPr id="63492" name="图片 63491" descr="图11-18"/>
          <p:cNvPicPr>
            <a:picLocks noChangeAspect="1"/>
          </p:cNvPicPr>
          <p:nvPr/>
        </p:nvPicPr>
        <p:blipFill>
          <a:blip r:embed="rId1"/>
          <a:stretch>
            <a:fillRect/>
          </a:stretch>
        </p:blipFill>
        <p:spPr>
          <a:xfrm>
            <a:off x="1308100" y="1706880"/>
            <a:ext cx="9575800" cy="4573270"/>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5045" y="162560"/>
            <a:ext cx="6096000" cy="583565"/>
          </a:xfrm>
          <a:prstGeom prst="rect">
            <a:avLst/>
          </a:prstGeom>
          <a:noFill/>
        </p:spPr>
        <p:txBody>
          <a:bodyPr wrap="square" rtlCol="0" anchor="t">
            <a:spAutoFit/>
          </a:bodyPr>
          <a:p>
            <a:r>
              <a:rPr lang="zh-CN" altLang="en-US" sz="3200" b="1" dirty="0">
                <a:sym typeface="+mn-ea"/>
              </a:rPr>
              <a:t>躯体感觉区</a:t>
            </a:r>
            <a:r>
              <a:rPr lang="zh-CN" altLang="en-US" sz="3200" dirty="0">
                <a:sym typeface="+mn-ea"/>
              </a:rPr>
              <a:t> </a:t>
            </a:r>
            <a:endParaRPr lang="zh-CN" altLang="en-US" sz="3200" dirty="0">
              <a:sym typeface="+mn-ea"/>
            </a:endParaRPr>
          </a:p>
        </p:txBody>
      </p:sp>
      <p:sp>
        <p:nvSpPr>
          <p:cNvPr id="3" name="文本框 2"/>
          <p:cNvSpPr txBox="1"/>
          <p:nvPr/>
        </p:nvSpPr>
        <p:spPr>
          <a:xfrm>
            <a:off x="593725" y="966470"/>
            <a:ext cx="11003915" cy="953135"/>
          </a:xfrm>
          <a:prstGeom prst="rect">
            <a:avLst/>
          </a:prstGeom>
          <a:noFill/>
        </p:spPr>
        <p:txBody>
          <a:bodyPr wrap="square" rtlCol="0" anchor="t">
            <a:spAutoFit/>
          </a:bodyPr>
          <a:p>
            <a:r>
              <a:rPr lang="zh-CN" altLang="en-US" sz="2800" dirty="0">
                <a:sym typeface="+mn-ea"/>
              </a:rPr>
              <a:t>位于中央后回和中央旁小叶后部，接受对侧半身体痛、温、触、压及位置觉和运动觉信息。</a:t>
            </a:r>
            <a:endParaRPr lang="zh-CN" altLang="en-US" sz="2800" dirty="0">
              <a:sym typeface="+mn-ea"/>
            </a:endParaRPr>
          </a:p>
        </p:txBody>
      </p:sp>
      <p:pic>
        <p:nvPicPr>
          <p:cNvPr id="64516" name="图片 64515" descr="图11-19"/>
          <p:cNvPicPr>
            <a:picLocks noChangeAspect="1"/>
          </p:cNvPicPr>
          <p:nvPr/>
        </p:nvPicPr>
        <p:blipFill>
          <a:blip r:embed="rId1"/>
          <a:stretch>
            <a:fillRect/>
          </a:stretch>
        </p:blipFill>
        <p:spPr>
          <a:xfrm>
            <a:off x="1187450" y="2139950"/>
            <a:ext cx="9333865" cy="399986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0665" y="920750"/>
            <a:ext cx="11474450"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en-US" altLang="zh-CN" sz="2800">
                <a:sym typeface="+mn-ea"/>
              </a:rPr>
              <a:t>3</a:t>
            </a:r>
            <a:r>
              <a:rPr lang="zh-CN" altLang="en-US" sz="2800" dirty="0">
                <a:sym typeface="+mn-ea"/>
              </a:rPr>
              <a:t>）</a:t>
            </a:r>
            <a:r>
              <a:rPr lang="zh-CN" altLang="en-US" sz="2800" b="1" dirty="0">
                <a:sym typeface="+mn-ea"/>
              </a:rPr>
              <a:t>视区</a:t>
            </a:r>
            <a:r>
              <a:rPr lang="zh-CN" altLang="en-US" sz="2800" dirty="0">
                <a:sym typeface="+mn-ea"/>
              </a:rPr>
              <a:t>：位于枕叶内侧面距状沟两侧皮质。</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4</a:t>
            </a:r>
            <a:r>
              <a:rPr lang="zh-CN" altLang="en-US" sz="2800" dirty="0">
                <a:sym typeface="+mn-ea"/>
              </a:rPr>
              <a:t>）</a:t>
            </a:r>
            <a:r>
              <a:rPr lang="zh-CN" altLang="en-US" sz="2800" b="1" dirty="0">
                <a:sym typeface="+mn-ea"/>
              </a:rPr>
              <a:t>听区</a:t>
            </a:r>
            <a:r>
              <a:rPr lang="zh-CN" altLang="en-US" sz="2800" dirty="0">
                <a:sym typeface="+mn-ea"/>
              </a:rPr>
              <a:t>：位于颞横回。</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5</a:t>
            </a:r>
            <a:r>
              <a:rPr lang="zh-CN" altLang="en-US" sz="2800" dirty="0">
                <a:sym typeface="+mn-ea"/>
              </a:rPr>
              <a:t>）</a:t>
            </a:r>
            <a:r>
              <a:rPr lang="zh-CN" altLang="en-US" sz="2800" b="1" dirty="0">
                <a:sym typeface="+mn-ea"/>
              </a:rPr>
              <a:t>语言中枢</a:t>
            </a:r>
            <a:r>
              <a:rPr lang="zh-CN" altLang="en-US" sz="2800" dirty="0">
                <a:sym typeface="+mn-ea"/>
              </a:rPr>
              <a:t>：人类大脑皮质与动物的本质区别是能进行思维、意识等高神经活动，并能用语言进行表达，因此在人类大脑皮层具有相应的语言中枢。包括说话、听话、书写和阅读</a:t>
            </a:r>
            <a:r>
              <a:rPr lang="en-US" altLang="zh-CN" sz="2800">
                <a:sym typeface="+mn-ea"/>
              </a:rPr>
              <a:t>4</a:t>
            </a:r>
            <a:r>
              <a:rPr lang="zh-CN" altLang="en-US" sz="2800" dirty="0">
                <a:sym typeface="+mn-ea"/>
              </a:rPr>
              <a:t>个区。</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①</a:t>
            </a:r>
            <a:r>
              <a:rPr lang="zh-CN" altLang="en-US" sz="2800" b="1" dirty="0">
                <a:sym typeface="+mn-ea"/>
              </a:rPr>
              <a:t>运动性语言中枢</a:t>
            </a:r>
            <a:r>
              <a:rPr lang="zh-CN" altLang="en-US" sz="2800" dirty="0">
                <a:sym typeface="+mn-ea"/>
              </a:rPr>
              <a:t>（</a:t>
            </a:r>
            <a:r>
              <a:rPr lang="zh-CN" altLang="en-US" sz="2800" b="1" dirty="0">
                <a:sym typeface="+mn-ea"/>
              </a:rPr>
              <a:t>说话中枢</a:t>
            </a:r>
            <a:r>
              <a:rPr lang="zh-CN" altLang="en-US" sz="2800" dirty="0">
                <a:sym typeface="+mn-ea"/>
              </a:rPr>
              <a:t>）：位于额下回后部。如果此区受损，病者虽能发音，却不能说出具有意义的语句，称运动性失语症。</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②</a:t>
            </a:r>
            <a:r>
              <a:rPr lang="zh-CN" altLang="en-US" sz="2800" b="1" dirty="0">
                <a:sym typeface="+mn-ea"/>
              </a:rPr>
              <a:t>视运动语言中枢 </a:t>
            </a:r>
            <a:r>
              <a:rPr lang="en-US" altLang="zh-CN" sz="2800">
                <a:sym typeface="+mn-ea"/>
              </a:rPr>
              <a:t>(</a:t>
            </a:r>
            <a:r>
              <a:rPr lang="zh-CN" altLang="en-US" sz="2800" b="1" dirty="0">
                <a:sym typeface="+mn-ea"/>
              </a:rPr>
              <a:t>书写中枢</a:t>
            </a:r>
            <a:r>
              <a:rPr lang="en-US" altLang="zh-CN" sz="2800">
                <a:sym typeface="+mn-ea"/>
              </a:rPr>
              <a:t>)</a:t>
            </a:r>
            <a:r>
              <a:rPr lang="zh-CN" altLang="en-US" sz="2800" dirty="0">
                <a:sym typeface="+mn-ea"/>
              </a:rPr>
              <a:t>：在额中回后部。此区受损，虽然手的运动功能仍然保存，但写字、绘图等精细动作发生障碍，称失写症。</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③</a:t>
            </a:r>
            <a:r>
              <a:rPr lang="zh-CN" altLang="en-US" sz="2800" b="1" dirty="0">
                <a:sym typeface="+mn-ea"/>
              </a:rPr>
              <a:t>听觉性语言中枢</a:t>
            </a:r>
            <a:r>
              <a:rPr lang="zh-CN" altLang="en-US" sz="2800" dirty="0">
                <a:sym typeface="+mn-ea"/>
              </a:rPr>
              <a:t>（</a:t>
            </a:r>
            <a:r>
              <a:rPr lang="zh-CN" altLang="en-US" sz="2800" b="1" dirty="0">
                <a:sym typeface="+mn-ea"/>
              </a:rPr>
              <a:t>听话中枢</a:t>
            </a:r>
            <a:r>
              <a:rPr lang="zh-CN" altLang="en-US" sz="2800" dirty="0">
                <a:sym typeface="+mn-ea"/>
              </a:rPr>
              <a:t>）：位于颞上回后部。此中枢受损后，患者能听到别人的讲话声音，但不理解讲话的意思，自己讲的话也同样不能理解，故不能正确回答问题和正常讲话，称感觉性失语症。</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④</a:t>
            </a:r>
            <a:r>
              <a:rPr lang="zh-CN" altLang="en-US" sz="2800" b="1" dirty="0">
                <a:sym typeface="+mn-ea"/>
              </a:rPr>
              <a:t>视觉性语言中枢</a:t>
            </a:r>
            <a:r>
              <a:rPr lang="zh-CN" altLang="en-US" sz="2800" dirty="0">
                <a:sym typeface="+mn-ea"/>
              </a:rPr>
              <a:t>（</a:t>
            </a:r>
            <a:r>
              <a:rPr lang="zh-CN" altLang="en-US" sz="2800" b="1" dirty="0">
                <a:sym typeface="+mn-ea"/>
              </a:rPr>
              <a:t>阅读中枢</a:t>
            </a:r>
            <a:r>
              <a:rPr lang="zh-CN" altLang="en-US" sz="2800" dirty="0">
                <a:sym typeface="+mn-ea"/>
              </a:rPr>
              <a:t>）：在角回。此区受损时，视觉没有障碍，但不能理解文字符号的意义，称失读症。 </a:t>
            </a:r>
            <a:endParaRPr lang="zh-CN" altLang="en-US" sz="2800" dirty="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1510" y="182245"/>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2</a:t>
            </a:r>
            <a:r>
              <a:rPr lang="zh-CN" altLang="en-US" sz="3200" dirty="0">
                <a:sym typeface="+mn-ea"/>
              </a:rPr>
              <a:t>）</a:t>
            </a:r>
            <a:r>
              <a:rPr lang="zh-CN" altLang="en-US" sz="3200" b="1" dirty="0">
                <a:sym typeface="+mn-ea"/>
              </a:rPr>
              <a:t>基底核</a:t>
            </a:r>
            <a:r>
              <a:rPr lang="zh-CN" altLang="en-US" sz="3200" dirty="0">
                <a:sym typeface="+mn-ea"/>
              </a:rPr>
              <a:t> </a:t>
            </a:r>
            <a:endParaRPr lang="zh-CN" altLang="en-US" sz="3200" dirty="0">
              <a:sym typeface="+mn-ea"/>
            </a:endParaRPr>
          </a:p>
        </p:txBody>
      </p:sp>
      <p:sp>
        <p:nvSpPr>
          <p:cNvPr id="66563" name="文本占位符 66562"/>
          <p:cNvSpPr>
            <a:spLocks noGrp="1"/>
          </p:cNvSpPr>
          <p:nvPr>
            <p:ph type="body" idx="1"/>
          </p:nvPr>
        </p:nvSpPr>
        <p:spPr>
          <a:xfrm>
            <a:off x="715010" y="1530985"/>
            <a:ext cx="10761345" cy="4065905"/>
          </a:xfrm>
        </p:spPr>
        <p:txBody>
          <a:bodyPr/>
          <a:p>
            <a:pPr marL="342900" indent="-342900" algn="l">
              <a:buFont typeface="Arial" panose="020B0604020202020204" pitchFamily="34" charset="0"/>
              <a:buChar char="•"/>
            </a:pPr>
            <a:r>
              <a:rPr lang="zh-CN" altLang="en-US" kern="1200" dirty="0">
                <a:solidFill>
                  <a:schemeClr val="tx1"/>
                </a:solidFill>
                <a:latin typeface="+mn-lt"/>
                <a:ea typeface="+mn-ea"/>
                <a:cs typeface="+mn-cs"/>
              </a:rPr>
              <a:t>基底核位于白质内，位置靠近脑底，包括尾状核、豆状核和杏仁核等，其中尾状核和豆状核，称</a:t>
            </a:r>
            <a:r>
              <a:rPr lang="zh-CN" altLang="en-US" b="1" kern="1200" dirty="0">
                <a:solidFill>
                  <a:schemeClr val="tx1"/>
                </a:solidFill>
                <a:latin typeface="+mn-lt"/>
                <a:ea typeface="+mn-ea"/>
                <a:cs typeface="+mn-cs"/>
              </a:rPr>
              <a:t>纹状体，</a:t>
            </a:r>
            <a:r>
              <a:rPr lang="zh-CN" altLang="en-US" kern="1200" dirty="0">
                <a:solidFill>
                  <a:schemeClr val="tx1"/>
                </a:solidFill>
                <a:latin typeface="+mn-lt"/>
                <a:ea typeface="+mn-ea"/>
                <a:cs typeface="+mn-cs"/>
              </a:rPr>
              <a:t>在调节身体运动过程中发挥着重要的作用。 </a:t>
            </a:r>
            <a:endParaRPr lang="zh-CN" altLang="en-US" kern="1200" dirty="0">
              <a:solidFill>
                <a:schemeClr val="tx1"/>
              </a:solidFill>
              <a:latin typeface="+mn-lt"/>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25925" y="142875"/>
            <a:ext cx="6096000" cy="583565"/>
          </a:xfrm>
          <a:prstGeom prst="rect">
            <a:avLst/>
          </a:prstGeom>
          <a:noFill/>
        </p:spPr>
        <p:txBody>
          <a:bodyPr wrap="square" rtlCol="0" anchor="t">
            <a:spAutoFit/>
          </a:bodyPr>
          <a:p>
            <a:r>
              <a:rPr lang="zh-CN" altLang="en-US" sz="3200" dirty="0">
                <a:sym typeface="+mn-ea"/>
              </a:rPr>
              <a:t>脑的水平切面 </a:t>
            </a:r>
            <a:endParaRPr lang="zh-CN" altLang="en-US" sz="3200" dirty="0">
              <a:sym typeface="+mn-ea"/>
            </a:endParaRPr>
          </a:p>
        </p:txBody>
      </p:sp>
      <p:pic>
        <p:nvPicPr>
          <p:cNvPr id="67588" name="图片 67587" descr="图11-20"/>
          <p:cNvPicPr>
            <a:picLocks noChangeAspect="1"/>
          </p:cNvPicPr>
          <p:nvPr/>
        </p:nvPicPr>
        <p:blipFill>
          <a:blip r:embed="rId1"/>
          <a:stretch>
            <a:fillRect/>
          </a:stretch>
        </p:blipFill>
        <p:spPr>
          <a:xfrm>
            <a:off x="1136015" y="941705"/>
            <a:ext cx="9421495" cy="558419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59935" y="162560"/>
            <a:ext cx="6096000" cy="583565"/>
          </a:xfrm>
          <a:prstGeom prst="rect">
            <a:avLst/>
          </a:prstGeom>
          <a:noFill/>
        </p:spPr>
        <p:txBody>
          <a:bodyPr wrap="square" rtlCol="0" anchor="t">
            <a:spAutoFit/>
          </a:bodyPr>
          <a:p>
            <a:r>
              <a:rPr lang="zh-CN" altLang="en-US" sz="3200" dirty="0">
                <a:sym typeface="+mn-ea"/>
              </a:rPr>
              <a:t>脑的冠状切面 </a:t>
            </a:r>
            <a:endParaRPr lang="zh-CN" altLang="en-US" sz="3200" dirty="0">
              <a:sym typeface="+mn-ea"/>
            </a:endParaRPr>
          </a:p>
        </p:txBody>
      </p:sp>
      <p:pic>
        <p:nvPicPr>
          <p:cNvPr id="68612" name="图片 68611" descr="图11-21"/>
          <p:cNvPicPr>
            <a:picLocks noChangeAspect="1"/>
          </p:cNvPicPr>
          <p:nvPr/>
        </p:nvPicPr>
        <p:blipFill>
          <a:blip r:embed="rId1"/>
          <a:stretch>
            <a:fillRect/>
          </a:stretch>
        </p:blipFill>
        <p:spPr>
          <a:xfrm>
            <a:off x="1344930" y="812165"/>
            <a:ext cx="9144635" cy="523430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6555" y="182245"/>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3</a:t>
            </a:r>
            <a:r>
              <a:rPr lang="zh-CN" altLang="en-US" sz="3200" dirty="0">
                <a:sym typeface="+mn-ea"/>
              </a:rPr>
              <a:t>）大脑半球的髓质 </a:t>
            </a:r>
            <a:endParaRPr lang="zh-CN" altLang="en-US" sz="3200" dirty="0">
              <a:sym typeface="+mn-ea"/>
            </a:endParaRPr>
          </a:p>
        </p:txBody>
      </p:sp>
      <p:sp>
        <p:nvSpPr>
          <p:cNvPr id="3" name="文本框 2"/>
          <p:cNvSpPr txBox="1"/>
          <p:nvPr/>
        </p:nvSpPr>
        <p:spPr>
          <a:xfrm>
            <a:off x="908050" y="866140"/>
            <a:ext cx="10904855" cy="5125720"/>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主要由大量的联系皮质各部和皮质下结构的神经纤维组成，可分为</a:t>
            </a:r>
            <a:r>
              <a:rPr lang="en-US" altLang="zh-CN" sz="2800">
                <a:sym typeface="+mn-ea"/>
              </a:rPr>
              <a:t>3</a:t>
            </a:r>
            <a:r>
              <a:rPr lang="zh-CN" altLang="en-US" sz="2800" dirty="0">
                <a:sym typeface="+mn-ea"/>
              </a:rPr>
              <a:t>类：</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1</a:t>
            </a:r>
            <a:r>
              <a:rPr lang="zh-CN" altLang="en-US" sz="2800" dirty="0">
                <a:sym typeface="+mn-ea"/>
              </a:rPr>
              <a:t>）</a:t>
            </a:r>
            <a:r>
              <a:rPr lang="zh-CN" altLang="en-US" sz="2800" b="1" dirty="0">
                <a:sym typeface="+mn-ea"/>
              </a:rPr>
              <a:t>联络纤维  </a:t>
            </a:r>
            <a:r>
              <a:rPr lang="zh-CN" altLang="en-US" sz="2800" dirty="0">
                <a:sym typeface="+mn-ea"/>
              </a:rPr>
              <a:t>是联系同侧半球各部分皮质的纤维。</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连合纤维  </a:t>
            </a:r>
            <a:r>
              <a:rPr lang="zh-CN" altLang="en-US" sz="2800" dirty="0">
                <a:sym typeface="+mn-ea"/>
              </a:rPr>
              <a:t>是连合左右半球皮质的纤维，包括胼胝体、穹窿连合和前连合。</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3</a:t>
            </a:r>
            <a:r>
              <a:rPr lang="zh-CN" altLang="en-US" sz="2800" dirty="0">
                <a:sym typeface="+mn-ea"/>
              </a:rPr>
              <a:t>）</a:t>
            </a:r>
            <a:r>
              <a:rPr lang="zh-CN" altLang="en-US" sz="2800" b="1" dirty="0">
                <a:sym typeface="+mn-ea"/>
              </a:rPr>
              <a:t>投射纤维　</a:t>
            </a:r>
            <a:r>
              <a:rPr lang="zh-CN" altLang="en-US" sz="2800" dirty="0">
                <a:sym typeface="+mn-ea"/>
              </a:rPr>
              <a:t>是联系大脑皮质和皮质下结构的上、下行纤维，这些纤维大部分较集中的通过内囊。</a:t>
            </a:r>
            <a:endParaRPr lang="zh-CN" altLang="en-US" sz="2800" b="1"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b="1" dirty="0">
                <a:sym typeface="+mn-ea"/>
              </a:rPr>
              <a:t>内囊　</a:t>
            </a:r>
            <a:r>
              <a:rPr lang="zh-CN" altLang="en-US" sz="2800" dirty="0">
                <a:sym typeface="+mn-ea"/>
              </a:rPr>
              <a:t>内囊为一宽厚的白质区，位于背侧丘脑、尾状核与豆状核之间，在端脑水平切面上，内囊是呈“</a:t>
            </a:r>
            <a:r>
              <a:rPr lang="en-US" altLang="zh-CN" sz="2800">
                <a:sym typeface="+mn-ea"/>
              </a:rPr>
              <a:t>&gt; &lt;”</a:t>
            </a:r>
            <a:r>
              <a:rPr lang="zh-CN" altLang="en-US" sz="2800" dirty="0">
                <a:sym typeface="+mn-ea"/>
              </a:rPr>
              <a:t>形的白质板，可分为</a:t>
            </a:r>
            <a:r>
              <a:rPr lang="en-US" altLang="zh-CN" sz="2800">
                <a:sym typeface="+mn-ea"/>
              </a:rPr>
              <a:t>3</a:t>
            </a:r>
            <a:r>
              <a:rPr lang="zh-CN" altLang="en-US" sz="2800" dirty="0">
                <a:sym typeface="+mn-ea"/>
              </a:rPr>
              <a:t>部分：①内囊前肢位于豆状核和尾状核之间。②内囊后肢位于豆状核与背侧丘脑之间，通过的纤维主要有皮质脊髓束、丘脑中央辐射、视辐射和听辐射等。③内囊膝：位于前、后肢会合处，有皮质核束通过。</a:t>
            </a:r>
            <a:endParaRPr lang="zh-CN" altLang="en-US" sz="2800" dirty="0">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56785" y="142875"/>
            <a:ext cx="6096000" cy="583565"/>
          </a:xfrm>
          <a:prstGeom prst="rect">
            <a:avLst/>
          </a:prstGeom>
          <a:noFill/>
        </p:spPr>
        <p:txBody>
          <a:bodyPr wrap="square" rtlCol="0" anchor="t">
            <a:spAutoFit/>
          </a:bodyPr>
          <a:p>
            <a:r>
              <a:rPr lang="zh-CN" altLang="en-US" sz="3200" dirty="0">
                <a:sym typeface="+mn-ea"/>
              </a:rPr>
              <a:t>内囊模式图 </a:t>
            </a:r>
            <a:endParaRPr lang="zh-CN" altLang="en-US" sz="3200" dirty="0">
              <a:sym typeface="+mn-ea"/>
            </a:endParaRPr>
          </a:p>
        </p:txBody>
      </p:sp>
      <p:pic>
        <p:nvPicPr>
          <p:cNvPr id="70660" name="图片 70659" descr="图11-22"/>
          <p:cNvPicPr>
            <a:picLocks noChangeAspect="1"/>
          </p:cNvPicPr>
          <p:nvPr/>
        </p:nvPicPr>
        <p:blipFill>
          <a:blip r:embed="rId1"/>
          <a:stretch>
            <a:fillRect/>
          </a:stretch>
        </p:blipFill>
        <p:spPr>
          <a:xfrm>
            <a:off x="1339215" y="1000760"/>
            <a:ext cx="9513570" cy="5313680"/>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08450" y="142875"/>
            <a:ext cx="6096000" cy="583565"/>
          </a:xfrm>
          <a:prstGeom prst="rect">
            <a:avLst/>
          </a:prstGeom>
          <a:noFill/>
        </p:spPr>
        <p:txBody>
          <a:bodyPr wrap="square" rtlCol="0" anchor="t">
            <a:spAutoFit/>
          </a:bodyPr>
          <a:p>
            <a:r>
              <a:rPr lang="zh-CN" altLang="en-US" sz="3200" dirty="0">
                <a:sym typeface="+mn-ea"/>
              </a:rPr>
              <a:t>（</a:t>
            </a:r>
            <a:r>
              <a:rPr lang="en-US" altLang="zh-CN" sz="3200">
                <a:sym typeface="+mn-ea"/>
              </a:rPr>
              <a:t>4</a:t>
            </a:r>
            <a:r>
              <a:rPr lang="zh-CN" altLang="en-US" sz="3200" dirty="0">
                <a:sym typeface="+mn-ea"/>
              </a:rPr>
              <a:t>）</a:t>
            </a:r>
            <a:r>
              <a:rPr lang="zh-CN" altLang="en-US" sz="3200" b="1" dirty="0">
                <a:sym typeface="+mn-ea"/>
              </a:rPr>
              <a:t>侧脑室</a:t>
            </a:r>
            <a:r>
              <a:rPr lang="zh-CN" altLang="en-US" sz="3200" dirty="0">
                <a:sym typeface="+mn-ea"/>
              </a:rPr>
              <a:t> </a:t>
            </a:r>
            <a:endParaRPr lang="zh-CN" altLang="en-US" sz="3200" dirty="0">
              <a:sym typeface="+mn-ea"/>
            </a:endParaRPr>
          </a:p>
        </p:txBody>
      </p:sp>
      <p:sp>
        <p:nvSpPr>
          <p:cNvPr id="3" name="文本框 2"/>
          <p:cNvSpPr txBox="1"/>
          <p:nvPr/>
        </p:nvSpPr>
        <p:spPr>
          <a:xfrm>
            <a:off x="1123950" y="1893570"/>
            <a:ext cx="3602990" cy="2284730"/>
          </a:xfrm>
          <a:prstGeom prst="rect">
            <a:avLst/>
          </a:prstGeom>
          <a:noFill/>
        </p:spPr>
        <p:txBody>
          <a:bodyPr wrap="square" rtlCol="0" anchor="t">
            <a:noAutofit/>
          </a:bodyPr>
          <a:p>
            <a:r>
              <a:rPr lang="zh-CN" altLang="en-US" sz="2800" dirty="0">
                <a:sym typeface="+mn-ea"/>
              </a:rPr>
              <a:t>是位于两侧大脑半球内的腔隙，左右各一，内含脑脊液，略呈“</a:t>
            </a:r>
            <a:r>
              <a:rPr lang="en-US" altLang="zh-CN" sz="2800">
                <a:sym typeface="+mn-ea"/>
              </a:rPr>
              <a:t>C”</a:t>
            </a:r>
            <a:r>
              <a:rPr lang="zh-CN" altLang="en-US" sz="2800" dirty="0">
                <a:sym typeface="+mn-ea"/>
              </a:rPr>
              <a:t>形延伸至半球的各个叶内。侧脑室经室间孔与第三脑室相通。</a:t>
            </a:r>
            <a:endParaRPr lang="zh-CN" altLang="en-US" sz="2800" dirty="0">
              <a:sym typeface="+mn-ea"/>
            </a:endParaRPr>
          </a:p>
        </p:txBody>
      </p:sp>
      <p:pic>
        <p:nvPicPr>
          <p:cNvPr id="4" name="图片 3" descr="图11-23"/>
          <p:cNvPicPr>
            <a:picLocks noChangeAspect="1"/>
          </p:cNvPicPr>
          <p:nvPr/>
        </p:nvPicPr>
        <p:blipFill>
          <a:blip r:embed="rId1"/>
          <a:stretch>
            <a:fillRect/>
          </a:stretch>
        </p:blipFill>
        <p:spPr>
          <a:xfrm>
            <a:off x="5870575" y="1355725"/>
            <a:ext cx="4966335" cy="4826635"/>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87370" y="0"/>
            <a:ext cx="7902575" cy="583565"/>
          </a:xfrm>
          <a:prstGeom prst="rect">
            <a:avLst/>
          </a:prstGeom>
          <a:noFill/>
        </p:spPr>
        <p:txBody>
          <a:bodyPr wrap="square" rtlCol="0" anchor="t">
            <a:spAutoFit/>
          </a:bodyPr>
          <a:p>
            <a:r>
              <a:rPr lang="zh-CN" altLang="en-US" sz="3200" b="1" dirty="0">
                <a:sym typeface="+mn-ea"/>
              </a:rPr>
              <a:t>三、脑和脊髓的被膜、血管及脑脊液循环</a:t>
            </a:r>
            <a:endParaRPr lang="zh-CN" altLang="en-US" sz="3200" b="1" dirty="0">
              <a:sym typeface="+mn-ea"/>
            </a:endParaRPr>
          </a:p>
        </p:txBody>
      </p:sp>
      <p:sp>
        <p:nvSpPr>
          <p:cNvPr id="3" name="文本框 2"/>
          <p:cNvSpPr txBox="1"/>
          <p:nvPr/>
        </p:nvSpPr>
        <p:spPr>
          <a:xfrm>
            <a:off x="1634490" y="1767840"/>
            <a:ext cx="9570720" cy="2245360"/>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（一）脑和脊髓的被膜</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脑和脊髓的表面包有</a:t>
            </a:r>
            <a:r>
              <a:rPr lang="en-US" altLang="zh-CN" sz="2800">
                <a:sym typeface="+mn-ea"/>
              </a:rPr>
              <a:t>3</a:t>
            </a:r>
            <a:r>
              <a:rPr lang="zh-CN" altLang="en-US" sz="2800" dirty="0">
                <a:sym typeface="+mn-ea"/>
              </a:rPr>
              <a:t>层被膜，由外向内依次为硬膜、蛛网膜和软膜，对脑和脊髓有保护、支持和营养作用。</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⒈ 脊髓的被膜  脊髓的被膜由外向内依次为硬脊膜、蛛网膜和软脊膜。</a:t>
            </a:r>
            <a:endParaRPr lang="zh-CN" altLang="en-US" sz="2800" dirty="0">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31055" y="123190"/>
            <a:ext cx="6096000" cy="583565"/>
          </a:xfrm>
          <a:prstGeom prst="rect">
            <a:avLst/>
          </a:prstGeom>
          <a:noFill/>
        </p:spPr>
        <p:txBody>
          <a:bodyPr wrap="square" rtlCol="0" anchor="t">
            <a:spAutoFit/>
          </a:bodyPr>
          <a:p>
            <a:r>
              <a:rPr lang="zh-CN" altLang="en-US" sz="3200" dirty="0">
                <a:sym typeface="+mn-ea"/>
              </a:rPr>
              <a:t>脊髓的被膜 </a:t>
            </a:r>
            <a:endParaRPr lang="zh-CN" altLang="en-US" sz="3200" dirty="0">
              <a:sym typeface="+mn-ea"/>
            </a:endParaRPr>
          </a:p>
        </p:txBody>
      </p:sp>
      <p:pic>
        <p:nvPicPr>
          <p:cNvPr id="73732" name="图片 73731" descr="图11-24"/>
          <p:cNvPicPr>
            <a:picLocks noChangeAspect="1"/>
          </p:cNvPicPr>
          <p:nvPr/>
        </p:nvPicPr>
        <p:blipFill>
          <a:blip r:embed="rId1"/>
          <a:stretch>
            <a:fillRect/>
          </a:stretch>
        </p:blipFill>
        <p:spPr>
          <a:xfrm>
            <a:off x="1296670" y="1137920"/>
            <a:ext cx="9598660" cy="525970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8590" y="1059815"/>
            <a:ext cx="9629140" cy="47390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⑴ </a:t>
            </a:r>
            <a:r>
              <a:rPr lang="zh-CN" altLang="en-US" sz="2800" b="1" dirty="0">
                <a:sym typeface="+mn-ea"/>
              </a:rPr>
              <a:t>硬脊膜：　</a:t>
            </a:r>
            <a:r>
              <a:rPr lang="zh-CN" altLang="en-US" sz="2800" dirty="0">
                <a:sym typeface="+mn-ea"/>
              </a:rPr>
              <a:t>由致密结缔组织构成，厚而坚韧。硬脊膜上端附于枕骨大孔边缘，并与硬脑膜延续；下部于第</a:t>
            </a:r>
            <a:r>
              <a:rPr lang="en-US" altLang="zh-CN" sz="2800">
                <a:sym typeface="+mn-ea"/>
              </a:rPr>
              <a:t>2</a:t>
            </a:r>
            <a:r>
              <a:rPr lang="zh-CN" altLang="en-US" sz="2800" dirty="0">
                <a:sym typeface="+mn-ea"/>
              </a:rPr>
              <a:t>骶锥平面逐渐变细缩窄，包裹终丝，末端附于尾骨背面。硬脊膜与椎管内面的骨膜之间的狭窄间隙，称</a:t>
            </a:r>
            <a:r>
              <a:rPr lang="zh-CN" altLang="en-US" sz="2800" b="1" dirty="0">
                <a:sym typeface="+mn-ea"/>
              </a:rPr>
              <a:t>硬膜外隙</a:t>
            </a:r>
            <a:r>
              <a:rPr lang="zh-CN" altLang="en-US" sz="2800" dirty="0">
                <a:sym typeface="+mn-ea"/>
              </a:rPr>
              <a:t>，内含疏松结缔组织、脂肪、淋巴管和椎内静脉丛，此隙略呈负压，有脊神经根通过。临床上进行硬膜外麻醉。</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⑵ </a:t>
            </a:r>
            <a:r>
              <a:rPr lang="zh-CN" altLang="en-US" sz="2800" b="1" dirty="0">
                <a:sym typeface="+mn-ea"/>
              </a:rPr>
              <a:t>脊髓蛛网膜：　</a:t>
            </a:r>
            <a:r>
              <a:rPr lang="zh-CN" altLang="en-US" sz="2800" dirty="0">
                <a:sym typeface="+mn-ea"/>
              </a:rPr>
              <a:t>为一层半透明的薄膜，位于硬脊膜与软脊膜之间，向上移行于脑蛛网膜。脊髓蛛网膜内面与软脊膜之间有较宽阔的间隙，称</a:t>
            </a:r>
            <a:r>
              <a:rPr lang="zh-CN" altLang="en-US" sz="2800" b="1" dirty="0">
                <a:sym typeface="+mn-ea"/>
              </a:rPr>
              <a:t>蛛网膜下隙</a:t>
            </a:r>
            <a:r>
              <a:rPr lang="zh-CN" altLang="en-US" sz="2800" dirty="0">
                <a:sym typeface="+mn-ea"/>
              </a:rPr>
              <a:t>，隙内充满清亮透明的脑脊液。 </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⑶ </a:t>
            </a:r>
            <a:r>
              <a:rPr lang="zh-CN" altLang="en-US" sz="2800" b="1" dirty="0">
                <a:sym typeface="+mn-ea"/>
              </a:rPr>
              <a:t>软脊膜：　</a:t>
            </a:r>
            <a:r>
              <a:rPr lang="zh-CN" altLang="en-US" sz="2800" dirty="0">
                <a:sym typeface="+mn-ea"/>
              </a:rPr>
              <a:t>薄而富有血管，紧贴于脊髓表面，并深入脊髓的沟裂中。此膜在脊髓下端延续为</a:t>
            </a:r>
            <a:r>
              <a:rPr lang="zh-CN" altLang="en-US" sz="2800" b="1" dirty="0">
                <a:sym typeface="+mn-ea"/>
              </a:rPr>
              <a:t>终丝</a:t>
            </a:r>
            <a:r>
              <a:rPr lang="zh-CN" altLang="en-US" sz="2800" dirty="0">
                <a:sym typeface="+mn-ea"/>
              </a:rPr>
              <a:t>。</a:t>
            </a:r>
            <a:endParaRPr lang="zh-CN" altLang="en-US" sz="2800" dirty="0">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52545" y="142875"/>
            <a:ext cx="6096000" cy="583565"/>
          </a:xfrm>
          <a:prstGeom prst="rect">
            <a:avLst/>
          </a:prstGeom>
          <a:noFill/>
        </p:spPr>
        <p:txBody>
          <a:bodyPr wrap="square" rtlCol="0" anchor="t">
            <a:spAutoFit/>
          </a:bodyPr>
          <a:p>
            <a:r>
              <a:rPr lang="zh-CN" altLang="en-US" sz="3200" dirty="0">
                <a:sym typeface="+mn-ea"/>
              </a:rPr>
              <a:t>⒉  脑的被膜</a:t>
            </a:r>
            <a:endParaRPr lang="zh-CN" altLang="en-US" sz="3200" dirty="0">
              <a:sym typeface="+mn-ea"/>
            </a:endParaRPr>
          </a:p>
        </p:txBody>
      </p:sp>
      <p:sp>
        <p:nvSpPr>
          <p:cNvPr id="3" name="文本框 2"/>
          <p:cNvSpPr txBox="1"/>
          <p:nvPr/>
        </p:nvSpPr>
        <p:spPr>
          <a:xfrm>
            <a:off x="712470" y="1043940"/>
            <a:ext cx="10983595"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脑的被膜自外向内依次为硬脑膜、蛛网膜和软脑膜</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⑴ </a:t>
            </a:r>
            <a:r>
              <a:rPr lang="zh-CN" altLang="en-US" sz="2800" b="1" dirty="0">
                <a:sym typeface="+mn-ea"/>
              </a:rPr>
              <a:t>硬脑膜  </a:t>
            </a:r>
            <a:r>
              <a:rPr lang="zh-CN" altLang="en-US" sz="2800" dirty="0">
                <a:sym typeface="+mn-ea"/>
              </a:rPr>
              <a:t>坚韧、色微白而有光泽，由内外两层构成，两层之间有血管和神经走行。</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硬脑膜内层在某些部位折叠形成若干形态各异的板状突起，伸入脑各部位之间，对脑有固定、支持和保护作用。这些由硬脑膜形成的结构有：</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1)</a:t>
            </a:r>
            <a:r>
              <a:rPr lang="zh-CN" altLang="en-US" sz="2800" b="1" dirty="0">
                <a:sym typeface="+mn-ea"/>
              </a:rPr>
              <a:t>大脑镰　</a:t>
            </a:r>
            <a:r>
              <a:rPr lang="zh-CN" altLang="en-US" sz="2800" dirty="0">
                <a:sym typeface="+mn-ea"/>
              </a:rPr>
              <a:t>呈镰刀形，呈矢状位伸入两侧大脑半球之间的大脑纵裂。</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b="1" dirty="0">
                <a:sym typeface="+mn-ea"/>
              </a:rPr>
              <a:t>小脑幕　</a:t>
            </a:r>
            <a:r>
              <a:rPr lang="zh-CN" altLang="en-US" sz="2800" dirty="0">
                <a:sym typeface="+mn-ea"/>
              </a:rPr>
              <a:t>呈半月状皱襞，向前伸入小脑与大脑的枕叶及部分颞叶之间。前缘游离凹陷，称小脑幕切迹，内有中脑通过。</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3)</a:t>
            </a:r>
            <a:r>
              <a:rPr lang="zh-CN" altLang="en-US" sz="2800" b="1" dirty="0">
                <a:sym typeface="+mn-ea"/>
              </a:rPr>
              <a:t>硬脑膜窦： </a:t>
            </a:r>
            <a:r>
              <a:rPr lang="zh-CN" altLang="en-US" sz="2800" dirty="0">
                <a:sym typeface="+mn-ea"/>
              </a:rPr>
              <a:t>硬脑膜在某些部位内、外两层相互分开，构成含静脉的腔隙，称</a:t>
            </a:r>
            <a:r>
              <a:rPr lang="zh-CN" altLang="en-US" sz="2800" b="1" dirty="0">
                <a:sym typeface="+mn-ea"/>
              </a:rPr>
              <a:t>硬脑膜窦。</a:t>
            </a:r>
            <a:r>
              <a:rPr lang="zh-CN" altLang="en-US" sz="2800" dirty="0">
                <a:sym typeface="+mn-ea"/>
              </a:rPr>
              <a:t>主要有：</a:t>
            </a:r>
            <a:r>
              <a:rPr lang="zh-CN" altLang="en-US" sz="2800" b="1" dirty="0">
                <a:sym typeface="+mn-ea"/>
              </a:rPr>
              <a:t>上矢状窦</a:t>
            </a:r>
            <a:r>
              <a:rPr lang="zh-CN" altLang="en-US" sz="2800" dirty="0">
                <a:sym typeface="+mn-ea"/>
              </a:rPr>
              <a:t>、</a:t>
            </a:r>
            <a:r>
              <a:rPr lang="zh-CN" altLang="en-US" sz="2800" b="1" dirty="0">
                <a:sym typeface="+mn-ea"/>
              </a:rPr>
              <a:t>窦汇</a:t>
            </a:r>
            <a:r>
              <a:rPr lang="zh-CN" altLang="en-US" sz="2800" dirty="0">
                <a:sym typeface="+mn-ea"/>
              </a:rPr>
              <a:t>、</a:t>
            </a:r>
            <a:r>
              <a:rPr lang="zh-CN" altLang="en-US" sz="2800" b="1" dirty="0">
                <a:sym typeface="+mn-ea"/>
              </a:rPr>
              <a:t>下矢状窦</a:t>
            </a:r>
            <a:r>
              <a:rPr lang="zh-CN" altLang="en-US" sz="2800" dirty="0">
                <a:sym typeface="+mn-ea"/>
              </a:rPr>
              <a:t>、</a:t>
            </a:r>
            <a:r>
              <a:rPr lang="zh-CN" altLang="en-US" sz="2800" b="1" dirty="0">
                <a:sym typeface="+mn-ea"/>
              </a:rPr>
              <a:t>直窦</a:t>
            </a:r>
            <a:r>
              <a:rPr lang="zh-CN" altLang="en-US" sz="2800" dirty="0">
                <a:sym typeface="+mn-ea"/>
              </a:rPr>
              <a:t>、</a:t>
            </a:r>
            <a:r>
              <a:rPr lang="zh-CN" altLang="en-US" sz="2800" b="1" dirty="0">
                <a:sym typeface="+mn-ea"/>
              </a:rPr>
              <a:t>横窦</a:t>
            </a:r>
            <a:r>
              <a:rPr lang="zh-CN" altLang="en-US" sz="2800" dirty="0">
                <a:sym typeface="+mn-ea"/>
              </a:rPr>
              <a:t>、</a:t>
            </a:r>
            <a:r>
              <a:rPr lang="zh-CN" altLang="en-US" sz="2800" b="1" dirty="0">
                <a:sym typeface="+mn-ea"/>
              </a:rPr>
              <a:t>乙状窦</a:t>
            </a:r>
            <a:r>
              <a:rPr lang="zh-CN" altLang="en-US" sz="2800" dirty="0">
                <a:sym typeface="+mn-ea"/>
              </a:rPr>
              <a:t>和</a:t>
            </a:r>
            <a:r>
              <a:rPr lang="zh-CN" altLang="en-US" sz="2800" b="1" dirty="0">
                <a:sym typeface="+mn-ea"/>
              </a:rPr>
              <a:t>海绵窦</a:t>
            </a:r>
            <a:r>
              <a:rPr lang="zh-CN" altLang="en-US" sz="2800" dirty="0">
                <a:sym typeface="+mn-ea"/>
              </a:rPr>
              <a:t>等。海绵窦与周围静脉有广泛的联系和交通，其外侧壁有动眼神经、滑车神经、眼神经和上颌神经经过；窦内有颈内静脉和展神经通过。</a:t>
            </a:r>
            <a:endParaRPr lang="zh-CN" altLang="en-US" sz="2800" dirty="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5082172"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一、概念</a:t>
            </a:r>
            <a:endParaRPr sz="2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12495" y="2091690"/>
            <a:ext cx="10367645" cy="319024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b="1" dirty="0">
                <a:sym typeface="+mn-ea"/>
              </a:rPr>
              <a:t>神经系统  </a:t>
            </a:r>
            <a:r>
              <a:rPr lang="zh-CN" altLang="en-US" sz="2800" dirty="0">
                <a:sym typeface="+mn-ea"/>
              </a:rPr>
              <a:t>由数以亿万计的相互联系的神经细胞组成，它控制和调节其他系统的活动，使人体成为一个有机的整体．维持机体内环境的稳定与平衡及自身和种系的生存和发展，保证生命活动的正常进行。</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人类神经系统在漫长的生物进化过程中得到了高度发展，不仅具有与高等动物类似的感觉和运动中枢，而且具有更复杂的分析语言的中枢，使人类大脑皮质成为思维、意识活动的物质基础。因此，人类不仅能适应和认识世界，而且能够主观能动地改造世界。</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57725" y="162560"/>
            <a:ext cx="6096000" cy="583565"/>
          </a:xfrm>
          <a:prstGeom prst="rect">
            <a:avLst/>
          </a:prstGeom>
          <a:noFill/>
        </p:spPr>
        <p:txBody>
          <a:bodyPr wrap="square" rtlCol="0" anchor="t">
            <a:spAutoFit/>
          </a:bodyPr>
          <a:p>
            <a:r>
              <a:rPr lang="zh-CN" altLang="en-US" sz="3200" dirty="0">
                <a:sym typeface="+mn-ea"/>
              </a:rPr>
              <a:t>硬脑膜及静脉窦</a:t>
            </a:r>
            <a:endParaRPr lang="zh-CN" altLang="en-US" sz="3200" dirty="0">
              <a:sym typeface="+mn-ea"/>
            </a:endParaRPr>
          </a:p>
        </p:txBody>
      </p:sp>
      <p:pic>
        <p:nvPicPr>
          <p:cNvPr id="76804" name="图片 76803" descr="图11-25"/>
          <p:cNvPicPr>
            <a:picLocks noChangeAspect="1"/>
          </p:cNvPicPr>
          <p:nvPr/>
        </p:nvPicPr>
        <p:blipFill>
          <a:blip r:embed="rId1"/>
          <a:stretch>
            <a:fillRect/>
          </a:stretch>
        </p:blipFill>
        <p:spPr>
          <a:xfrm>
            <a:off x="1059815" y="1021080"/>
            <a:ext cx="10071735" cy="5636260"/>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49450" y="935990"/>
            <a:ext cx="8333105" cy="4399915"/>
          </a:xfrm>
          <a:prstGeom prst="rect">
            <a:avLst/>
          </a:prstGeom>
          <a:noFill/>
        </p:spPr>
        <p:txBody>
          <a:bodyPr wrap="square" rtlCol="0" anchor="t">
            <a:spAutoFit/>
          </a:bodyPr>
          <a:p>
            <a:pPr marL="342900" indent="-342900" algn="l">
              <a:buFont typeface="Arial" panose="020B0604020202020204" pitchFamily="34" charset="0"/>
              <a:buChar char="•"/>
            </a:pPr>
            <a:r>
              <a:rPr lang="zh-CN" altLang="en-US" sz="2800" dirty="0">
                <a:sym typeface="+mn-ea"/>
              </a:rPr>
              <a:t>⑵ </a:t>
            </a:r>
            <a:r>
              <a:rPr lang="zh-CN" altLang="en-US" sz="2800" b="1" dirty="0">
                <a:sym typeface="+mn-ea"/>
              </a:rPr>
              <a:t>脑蛛网膜</a:t>
            </a:r>
            <a:r>
              <a:rPr lang="zh-CN" altLang="en-US" sz="2800" dirty="0">
                <a:sym typeface="+mn-ea"/>
              </a:rPr>
              <a:t>　薄而半透明，无血管和神经，包绕整个脑，与硬脑膜之间有硬膜下隙，与软脑膜之间有蛛网膜下隙，此隙向下与脊髓蛛网膜下隙相通。蛛网膜下隙在某些部位较宽大形成</a:t>
            </a:r>
            <a:r>
              <a:rPr lang="zh-CN" altLang="en-US" sz="2800" b="1" dirty="0">
                <a:sym typeface="+mn-ea"/>
              </a:rPr>
              <a:t>蛛网膜下池。</a:t>
            </a:r>
            <a:r>
              <a:rPr lang="zh-CN" altLang="en-US" sz="2800" dirty="0">
                <a:sym typeface="+mn-ea"/>
              </a:rPr>
              <a:t>主要有小脑延髓池。</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脑蛛网膜在上矢状窦两侧，形成许多绒毛状的突起，突入上矢状窦内，称</a:t>
            </a:r>
            <a:r>
              <a:rPr lang="zh-CN" altLang="en-US" sz="2800" b="1" dirty="0">
                <a:sym typeface="+mn-ea"/>
              </a:rPr>
              <a:t>蛛网膜粒</a:t>
            </a:r>
            <a:r>
              <a:rPr lang="zh-CN" altLang="en-US" sz="2800" dirty="0">
                <a:sym typeface="+mn-ea"/>
              </a:rPr>
              <a:t>。脑脊液即通过蛛网膜粒渗入硬脑膜窦内，回流入静脉。</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⑶</a:t>
            </a:r>
            <a:r>
              <a:rPr lang="zh-CN" altLang="en-US" sz="2800" b="1" dirty="0">
                <a:sym typeface="+mn-ea"/>
              </a:rPr>
              <a:t> 软脑膜</a:t>
            </a:r>
            <a:r>
              <a:rPr lang="zh-CN" altLang="en-US" sz="2800" dirty="0">
                <a:sym typeface="+mn-ea"/>
              </a:rPr>
              <a:t>　紧贴脑的表面并深入脑的沟裂中，富含血管，对脑的营养起重要作用。</a:t>
            </a:r>
            <a:endParaRPr lang="zh-CN" altLang="en-US" sz="2800" dirty="0">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8445" y="181610"/>
            <a:ext cx="6096000" cy="583565"/>
          </a:xfrm>
          <a:prstGeom prst="rect">
            <a:avLst/>
          </a:prstGeom>
          <a:noFill/>
        </p:spPr>
        <p:txBody>
          <a:bodyPr wrap="square" rtlCol="0" anchor="t">
            <a:spAutoFit/>
          </a:bodyPr>
          <a:p>
            <a:r>
              <a:rPr lang="zh-CN" altLang="en-US" sz="3200" dirty="0">
                <a:sym typeface="+mn-ea"/>
              </a:rPr>
              <a:t>（二） 脑和脊髓的血管</a:t>
            </a:r>
            <a:endParaRPr lang="zh-CN" altLang="en-US" sz="3200" dirty="0">
              <a:sym typeface="+mn-ea"/>
            </a:endParaRPr>
          </a:p>
        </p:txBody>
      </p:sp>
      <p:sp>
        <p:nvSpPr>
          <p:cNvPr id="3" name="文本框 2"/>
          <p:cNvSpPr txBox="1"/>
          <p:nvPr/>
        </p:nvSpPr>
        <p:spPr>
          <a:xfrm>
            <a:off x="1968500" y="1845310"/>
            <a:ext cx="8903335" cy="2676525"/>
          </a:xfrm>
          <a:prstGeom prst="rect">
            <a:avLst/>
          </a:prstGeom>
          <a:noFill/>
        </p:spPr>
        <p:txBody>
          <a:bodyPr wrap="square" rtlCol="0" anchor="t">
            <a:spAutoFit/>
          </a:bodyPr>
          <a:p>
            <a:pPr marL="342900" indent="-342900" algn="l">
              <a:buFont typeface="Arial" panose="020B0604020202020204" pitchFamily="34" charset="0"/>
              <a:buChar char="•"/>
            </a:pPr>
            <a:r>
              <a:rPr lang="en-US" altLang="zh-CN" sz="2800">
                <a:sym typeface="+mn-ea"/>
              </a:rPr>
              <a:t>1</a:t>
            </a:r>
            <a:r>
              <a:rPr lang="zh-CN" altLang="en-US" sz="2800" dirty="0">
                <a:sym typeface="+mn-ea"/>
              </a:rPr>
              <a:t>．脑的血管</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a:t>
            </a:r>
            <a:r>
              <a:rPr lang="en-US" altLang="zh-CN" sz="2800">
                <a:sym typeface="+mn-ea"/>
              </a:rPr>
              <a:t>1</a:t>
            </a:r>
            <a:r>
              <a:rPr lang="zh-CN" altLang="en-US" sz="2800" dirty="0">
                <a:sym typeface="+mn-ea"/>
              </a:rPr>
              <a:t>）脑的动脉：脑的动脉来源于颈内动脉和椎动脉。前者供应大脑半球前</a:t>
            </a:r>
            <a:r>
              <a:rPr lang="en-US" altLang="zh-CN" sz="2800">
                <a:sym typeface="+mn-ea"/>
              </a:rPr>
              <a:t>2/3</a:t>
            </a:r>
            <a:r>
              <a:rPr lang="zh-CN" altLang="en-US" sz="2800" dirty="0">
                <a:sym typeface="+mn-ea"/>
              </a:rPr>
              <a:t>和间脑前部，后者供应大脑半球后</a:t>
            </a:r>
            <a:r>
              <a:rPr lang="en-US" altLang="zh-CN" sz="2800">
                <a:sym typeface="+mn-ea"/>
              </a:rPr>
              <a:t>1/3</a:t>
            </a:r>
            <a:r>
              <a:rPr lang="zh-CN" altLang="en-US" sz="2800" dirty="0">
                <a:sym typeface="+mn-ea"/>
              </a:rPr>
              <a:t>、脑干、小脑和间脑后部。两动脉均发出皮质支和中央支，皮质支营养皮质和浅层髓质；中央支营养间脑、基底核和深部髓质（包括内囊）等。</a:t>
            </a:r>
            <a:endParaRPr lang="zh-CN" altLang="en-US" sz="2800" dirty="0">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50790" y="123190"/>
            <a:ext cx="6096000" cy="583565"/>
          </a:xfrm>
          <a:prstGeom prst="rect">
            <a:avLst/>
          </a:prstGeom>
          <a:noFill/>
        </p:spPr>
        <p:txBody>
          <a:bodyPr wrap="square" rtlCol="0" anchor="t">
            <a:spAutoFit/>
          </a:bodyPr>
          <a:p>
            <a:r>
              <a:rPr lang="zh-CN" altLang="en-US" sz="3200" dirty="0">
                <a:sym typeface="+mn-ea"/>
              </a:rPr>
              <a:t>脑底动脉</a:t>
            </a:r>
            <a:endParaRPr lang="zh-CN" altLang="en-US" sz="3200" dirty="0">
              <a:sym typeface="+mn-ea"/>
            </a:endParaRPr>
          </a:p>
        </p:txBody>
      </p:sp>
      <p:pic>
        <p:nvPicPr>
          <p:cNvPr id="79876" name="图片 79875" descr="图11-26"/>
          <p:cNvPicPr>
            <a:picLocks noChangeAspect="1"/>
          </p:cNvPicPr>
          <p:nvPr/>
        </p:nvPicPr>
        <p:blipFill>
          <a:blip r:embed="rId1"/>
          <a:stretch>
            <a:fillRect/>
          </a:stretch>
        </p:blipFill>
        <p:spPr>
          <a:xfrm>
            <a:off x="1737360" y="1144905"/>
            <a:ext cx="9131935" cy="520573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88130" y="182245"/>
            <a:ext cx="6096000" cy="583565"/>
          </a:xfrm>
          <a:prstGeom prst="rect">
            <a:avLst/>
          </a:prstGeom>
          <a:noFill/>
        </p:spPr>
        <p:txBody>
          <a:bodyPr wrap="square" rtlCol="0" anchor="t">
            <a:spAutoFit/>
          </a:bodyPr>
          <a:p>
            <a:r>
              <a:rPr lang="zh-CN" altLang="en-US" sz="3200" dirty="0">
                <a:sym typeface="+mn-ea"/>
              </a:rPr>
              <a:t>大脑半球动脉（内侧面）</a:t>
            </a:r>
            <a:endParaRPr lang="zh-CN" altLang="en-US" sz="3200" dirty="0">
              <a:sym typeface="+mn-ea"/>
            </a:endParaRPr>
          </a:p>
        </p:txBody>
      </p:sp>
      <p:pic>
        <p:nvPicPr>
          <p:cNvPr id="80900" name="图片 80899" descr="图11-27"/>
          <p:cNvPicPr>
            <a:picLocks noChangeAspect="1"/>
          </p:cNvPicPr>
          <p:nvPr/>
        </p:nvPicPr>
        <p:blipFill>
          <a:blip r:embed="rId1"/>
          <a:stretch>
            <a:fillRect/>
          </a:stretch>
        </p:blipFill>
        <p:spPr>
          <a:xfrm>
            <a:off x="1122045" y="765810"/>
            <a:ext cx="10347960" cy="5668645"/>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35125" y="1498600"/>
            <a:ext cx="9824720" cy="5359400"/>
          </a:xfrm>
          <a:prstGeom prst="rect">
            <a:avLst/>
          </a:prstGeom>
          <a:noFill/>
        </p:spPr>
        <p:txBody>
          <a:bodyPr wrap="square" rtlCol="0" anchor="t">
            <a:noAutofit/>
          </a:bodyPr>
          <a:p>
            <a:pPr marL="342900" indent="-342900" algn="l">
              <a:buFont typeface="Arial" panose="020B0604020202020204" pitchFamily="34" charset="0"/>
              <a:buChar char="•"/>
            </a:pPr>
            <a:r>
              <a:rPr lang="en-US" altLang="zh-CN" sz="2800">
                <a:sym typeface="+mn-ea"/>
              </a:rPr>
              <a:t>1</a:t>
            </a:r>
            <a:r>
              <a:rPr lang="zh-CN" altLang="en-US" sz="2800" dirty="0">
                <a:sym typeface="+mn-ea"/>
              </a:rPr>
              <a:t>） </a:t>
            </a:r>
            <a:r>
              <a:rPr lang="zh-CN" altLang="en-US" sz="2800" b="1" dirty="0">
                <a:sym typeface="+mn-ea"/>
              </a:rPr>
              <a:t>颈内动脉：</a:t>
            </a:r>
            <a:r>
              <a:rPr lang="zh-CN" altLang="en-US" sz="2800" dirty="0">
                <a:sym typeface="+mn-ea"/>
              </a:rPr>
              <a:t>　起自颈总动脉，自颈部向上经颈动脉管进入颅内，其主要分支有：①</a:t>
            </a:r>
            <a:r>
              <a:rPr lang="zh-CN" altLang="en-US" sz="2800" b="1" dirty="0">
                <a:sym typeface="+mn-ea"/>
              </a:rPr>
              <a:t>大脑前动脉：</a:t>
            </a:r>
            <a:r>
              <a:rPr lang="zh-CN" altLang="en-US" sz="2800" dirty="0">
                <a:sym typeface="+mn-ea"/>
              </a:rPr>
              <a:t>分布于顶枕沟以前的半球内侧面、额叶底面的一部分和额、顶两叶上外侧面的上部及尾状核</a:t>
            </a:r>
            <a:r>
              <a:rPr lang="en-US" altLang="zh-CN" sz="2800">
                <a:sym typeface="+mn-ea"/>
              </a:rPr>
              <a:t>﹑</a:t>
            </a:r>
            <a:r>
              <a:rPr lang="zh-CN" altLang="en-US" sz="2800" dirty="0">
                <a:sym typeface="+mn-ea"/>
              </a:rPr>
              <a:t>豆状核和内囊等。②</a:t>
            </a:r>
            <a:r>
              <a:rPr lang="zh-CN" altLang="en-US" sz="2800" b="1" dirty="0">
                <a:sym typeface="+mn-ea"/>
              </a:rPr>
              <a:t>大脑中动脉：</a:t>
            </a:r>
            <a:r>
              <a:rPr lang="zh-CN" altLang="en-US" sz="2800" dirty="0">
                <a:sym typeface="+mn-ea"/>
              </a:rPr>
              <a:t>为颈内动脉的直接延续，向外行，进入大脑外侧沟内向后走行，沿途发出数条皮质支翻出外侧沟，分布于大脑半球上外侧面的大部分（顶枕沟前）和岛叶，同时分支进入脑实质分布于尾状核、豆状核、内囊膝。</a:t>
            </a:r>
            <a:endParaRPr lang="zh-CN" altLang="en-US" sz="2800" dirty="0">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81195" y="142875"/>
            <a:ext cx="6096000" cy="583565"/>
          </a:xfrm>
          <a:prstGeom prst="rect">
            <a:avLst/>
          </a:prstGeom>
          <a:noFill/>
        </p:spPr>
        <p:txBody>
          <a:bodyPr wrap="square" rtlCol="0" anchor="t">
            <a:spAutoFit/>
          </a:bodyPr>
          <a:p>
            <a:r>
              <a:rPr lang="zh-CN" altLang="en-US" sz="3200" dirty="0">
                <a:sym typeface="+mn-ea"/>
              </a:rPr>
              <a:t>大脑半球动脉（外侧面）</a:t>
            </a:r>
            <a:endParaRPr lang="zh-CN" altLang="en-US" sz="3200" dirty="0">
              <a:sym typeface="+mn-ea"/>
            </a:endParaRPr>
          </a:p>
        </p:txBody>
      </p:sp>
      <p:pic>
        <p:nvPicPr>
          <p:cNvPr id="82948" name="图片 82947" descr="图11-28"/>
          <p:cNvPicPr>
            <a:picLocks noChangeAspect="1"/>
          </p:cNvPicPr>
          <p:nvPr/>
        </p:nvPicPr>
        <p:blipFill>
          <a:blip r:embed="rId1"/>
          <a:srcRect b="1663"/>
          <a:stretch>
            <a:fillRect/>
          </a:stretch>
        </p:blipFill>
        <p:spPr>
          <a:xfrm>
            <a:off x="1705610" y="833755"/>
            <a:ext cx="9699625" cy="5191125"/>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12235" y="137795"/>
            <a:ext cx="6096000" cy="583565"/>
          </a:xfrm>
          <a:prstGeom prst="rect">
            <a:avLst/>
          </a:prstGeom>
          <a:noFill/>
        </p:spPr>
        <p:txBody>
          <a:bodyPr wrap="square" rtlCol="0" anchor="t">
            <a:spAutoFit/>
          </a:bodyPr>
          <a:p>
            <a:r>
              <a:rPr lang="zh-CN" altLang="en-US" sz="3200" dirty="0">
                <a:sym typeface="+mn-ea"/>
              </a:rPr>
              <a:t>大脑中动脉的分支 </a:t>
            </a:r>
            <a:endParaRPr lang="zh-CN" altLang="en-US" sz="3200" dirty="0">
              <a:sym typeface="+mn-ea"/>
            </a:endParaRPr>
          </a:p>
        </p:txBody>
      </p:sp>
      <p:pic>
        <p:nvPicPr>
          <p:cNvPr id="83972" name="图片 83971" descr="图11-29"/>
          <p:cNvPicPr>
            <a:picLocks noChangeAspect="1"/>
          </p:cNvPicPr>
          <p:nvPr/>
        </p:nvPicPr>
        <p:blipFill>
          <a:blip r:embed="rId1"/>
          <a:stretch>
            <a:fillRect/>
          </a:stretch>
        </p:blipFill>
        <p:spPr>
          <a:xfrm>
            <a:off x="984250" y="721360"/>
            <a:ext cx="9949815" cy="565658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9850" y="1217930"/>
            <a:ext cx="9904095" cy="5502910"/>
          </a:xfrm>
          <a:prstGeom prst="rect">
            <a:avLst/>
          </a:prstGeom>
          <a:noFill/>
        </p:spPr>
        <p:txBody>
          <a:bodyPr wrap="square" rtlCol="0" anchor="t">
            <a:noAutofit/>
          </a:bodyPr>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椎动脉</a:t>
            </a:r>
            <a:r>
              <a:rPr lang="zh-CN" altLang="en-US" sz="2800" dirty="0">
                <a:sym typeface="+mn-ea"/>
              </a:rPr>
              <a:t>　起自锁骨下动脉，经枕骨大孔进入颅腔。沿延髓腹侧上行，在脑桥与延髓交界处，左、右椎动脉合成一条</a:t>
            </a:r>
            <a:r>
              <a:rPr lang="zh-CN" altLang="en-US" sz="2800" b="1" dirty="0">
                <a:sym typeface="+mn-ea"/>
              </a:rPr>
              <a:t>基底动脉，</a:t>
            </a:r>
            <a:r>
              <a:rPr lang="zh-CN" altLang="en-US" sz="2800" dirty="0">
                <a:sym typeface="+mn-ea"/>
              </a:rPr>
              <a:t>基底动脉沿脑桥基底沟上行，至脑桥上缘分为左、右大脑后动脉。</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    </a:t>
            </a:r>
            <a:r>
              <a:rPr lang="en-US" altLang="zh-CN" sz="2800">
                <a:sym typeface="+mn-ea"/>
              </a:rPr>
              <a:t>3</a:t>
            </a:r>
            <a:r>
              <a:rPr lang="zh-CN" altLang="en-US" sz="2800" dirty="0">
                <a:sym typeface="+mn-ea"/>
              </a:rPr>
              <a:t>） </a:t>
            </a:r>
            <a:r>
              <a:rPr lang="zh-CN" altLang="en-US" sz="2800" b="1" dirty="0">
                <a:sym typeface="+mn-ea"/>
              </a:rPr>
              <a:t>大脑动脉环（</a:t>
            </a:r>
            <a:r>
              <a:rPr lang="en-US" altLang="zh-CN" sz="2800" b="1">
                <a:sym typeface="+mn-ea"/>
              </a:rPr>
              <a:t>Willis</a:t>
            </a:r>
            <a:r>
              <a:rPr lang="zh-CN" altLang="en-US" sz="2800" b="1" dirty="0">
                <a:sym typeface="+mn-ea"/>
              </a:rPr>
              <a:t>环）：</a:t>
            </a:r>
            <a:r>
              <a:rPr lang="zh-CN" altLang="en-US" sz="2800" dirty="0">
                <a:sym typeface="+mn-ea"/>
              </a:rPr>
              <a:t>位于脑底下方，环绕视交叉、灰结节及乳头体周围，由前交通动脉</a:t>
            </a:r>
            <a:r>
              <a:rPr lang="en-US" altLang="zh-CN" sz="2800">
                <a:sym typeface="+mn-ea"/>
              </a:rPr>
              <a:t>﹑</a:t>
            </a:r>
            <a:r>
              <a:rPr lang="zh-CN" altLang="en-US" sz="2800" dirty="0">
                <a:sym typeface="+mn-ea"/>
              </a:rPr>
              <a:t>两侧大脑前动脉</a:t>
            </a:r>
            <a:r>
              <a:rPr lang="en-US" altLang="zh-CN" sz="2800">
                <a:sym typeface="+mn-ea"/>
              </a:rPr>
              <a:t>﹑</a:t>
            </a:r>
            <a:r>
              <a:rPr lang="zh-CN" altLang="en-US" sz="2800" dirty="0">
                <a:sym typeface="+mn-ea"/>
              </a:rPr>
              <a:t>颈内动脉、后交通动脉和大脑后动脉吻合而成。对脑血液供应其调节和代偿作用。</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a:t>
            </a:r>
            <a:r>
              <a:rPr lang="en-US" altLang="zh-CN" sz="2800">
                <a:sym typeface="+mn-ea"/>
              </a:rPr>
              <a:t>2</a:t>
            </a:r>
            <a:r>
              <a:rPr lang="zh-CN" altLang="en-US" sz="2800" dirty="0">
                <a:sym typeface="+mn-ea"/>
              </a:rPr>
              <a:t>） 脑的静脉：脑的静脉壁薄无瓣膜，不与动脉伴行，收集大脑、脑干和小脑血液，分脑内</a:t>
            </a:r>
            <a:r>
              <a:rPr lang="en-US" altLang="zh-CN" sz="2800">
                <a:sym typeface="+mn-ea"/>
              </a:rPr>
              <a:t>﹑</a:t>
            </a:r>
            <a:r>
              <a:rPr lang="zh-CN" altLang="en-US" sz="2800" dirty="0">
                <a:sym typeface="+mn-ea"/>
              </a:rPr>
              <a:t>脑外静脉两组，两组之间相互吻合。 </a:t>
            </a:r>
            <a:endParaRPr lang="zh-CN" altLang="en-US" sz="2800" dirty="0">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9080" y="182245"/>
            <a:ext cx="6096000" cy="583565"/>
          </a:xfrm>
          <a:prstGeom prst="rect">
            <a:avLst/>
          </a:prstGeom>
          <a:noFill/>
        </p:spPr>
        <p:txBody>
          <a:bodyPr wrap="square" rtlCol="0" anchor="t">
            <a:spAutoFit/>
          </a:bodyPr>
          <a:p>
            <a:r>
              <a:rPr lang="en-US" altLang="zh-CN" sz="3200">
                <a:sym typeface="+mn-ea"/>
              </a:rPr>
              <a:t>2. </a:t>
            </a:r>
            <a:r>
              <a:rPr lang="zh-CN" altLang="en-US" sz="3200" dirty="0">
                <a:sym typeface="+mn-ea"/>
              </a:rPr>
              <a:t>脊髓的血管</a:t>
            </a:r>
            <a:endParaRPr lang="zh-CN" altLang="en-US" sz="3200" dirty="0">
              <a:sym typeface="+mn-ea"/>
            </a:endParaRPr>
          </a:p>
        </p:txBody>
      </p:sp>
      <p:sp>
        <p:nvSpPr>
          <p:cNvPr id="3" name="文本框 2"/>
          <p:cNvSpPr txBox="1"/>
          <p:nvPr/>
        </p:nvSpPr>
        <p:spPr>
          <a:xfrm>
            <a:off x="1320800" y="1746885"/>
            <a:ext cx="10100945" cy="280225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⑴ 脊髓的动脉：脊髓的动脉有两个来源，即椎动脉和节段性动脉。椎动脉发出的</a:t>
            </a:r>
            <a:r>
              <a:rPr lang="zh-CN" altLang="en-US" sz="2800" b="1" dirty="0">
                <a:sym typeface="+mn-ea"/>
              </a:rPr>
              <a:t>脊髓前动脉</a:t>
            </a:r>
            <a:r>
              <a:rPr lang="zh-CN" altLang="en-US" sz="2800" dirty="0">
                <a:sym typeface="+mn-ea"/>
              </a:rPr>
              <a:t>和</a:t>
            </a:r>
            <a:r>
              <a:rPr lang="zh-CN" altLang="en-US" sz="2800" b="1" dirty="0">
                <a:sym typeface="+mn-ea"/>
              </a:rPr>
              <a:t>脊髓后动脉</a:t>
            </a:r>
            <a:r>
              <a:rPr lang="zh-CN" altLang="en-US" sz="2800" dirty="0">
                <a:sym typeface="+mn-ea"/>
              </a:rPr>
              <a:t>在下行进程中，不断得到</a:t>
            </a:r>
            <a:r>
              <a:rPr lang="zh-CN" altLang="en-US" sz="2800" b="1" dirty="0">
                <a:sym typeface="+mn-ea"/>
              </a:rPr>
              <a:t>节段性动脉</a:t>
            </a:r>
            <a:r>
              <a:rPr lang="zh-CN" altLang="en-US" sz="2800" dirty="0">
                <a:sym typeface="+mn-ea"/>
              </a:rPr>
              <a:t>分支的增补，以保障脊髓足够的血液供应。</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⑵ 脊髓的静脉：脊髓的静脉较动脉数目多而粗，收集脊髓内的小静脉，最后汇集成脊髓前</a:t>
            </a:r>
            <a:r>
              <a:rPr lang="en-US" altLang="zh-CN" sz="2800">
                <a:sym typeface="+mn-ea"/>
              </a:rPr>
              <a:t>﹑</a:t>
            </a:r>
            <a:r>
              <a:rPr lang="zh-CN" altLang="en-US" sz="2800" dirty="0">
                <a:sym typeface="+mn-ea"/>
              </a:rPr>
              <a:t>后静脉，通过前</a:t>
            </a:r>
            <a:r>
              <a:rPr lang="en-US" altLang="zh-CN" sz="2800">
                <a:sym typeface="+mn-ea"/>
              </a:rPr>
              <a:t>﹑</a:t>
            </a:r>
            <a:r>
              <a:rPr lang="zh-CN" altLang="en-US" sz="2800" dirty="0">
                <a:sym typeface="+mn-ea"/>
              </a:rPr>
              <a:t>后根静脉注入硬膜外隙的椎内静脉丛。</a:t>
            </a:r>
            <a:endParaRPr lang="zh-CN" altLang="en-US" sz="2800" dirty="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3291205" y="97155"/>
            <a:ext cx="56095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a:sym typeface="+mn-ea"/>
              </a:rPr>
              <a:t>一、神经系统的分部和功能</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22655" y="2122805"/>
            <a:ext cx="10346690" cy="31896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dirty="0">
                <a:sym typeface="+mn-ea"/>
              </a:rPr>
              <a:t>神经系统按其所在的位置和功能的不同，可分为</a:t>
            </a:r>
            <a:r>
              <a:rPr lang="zh-CN" altLang="en-US" sz="2800" b="1" dirty="0">
                <a:sym typeface="+mn-ea"/>
              </a:rPr>
              <a:t>中枢神经系统</a:t>
            </a:r>
            <a:r>
              <a:rPr lang="zh-CN" altLang="en-US" sz="2800" dirty="0">
                <a:sym typeface="+mn-ea"/>
              </a:rPr>
              <a:t>和</a:t>
            </a:r>
            <a:r>
              <a:rPr lang="zh-CN" altLang="en-US" sz="2800" b="1" dirty="0">
                <a:sym typeface="+mn-ea"/>
              </a:rPr>
              <a:t>周围神经系统</a:t>
            </a:r>
            <a:r>
              <a:rPr lang="zh-CN" altLang="en-US" sz="2800" dirty="0">
                <a:sym typeface="+mn-ea"/>
              </a:rPr>
              <a:t>两部分。中枢神经系统包括位于颅腔内的脑和椎管内的脊髓；周围神经系统包括与脑和脊髓相连的</a:t>
            </a:r>
            <a:r>
              <a:rPr lang="zh-CN" altLang="en-US" sz="2800" b="1" dirty="0">
                <a:sym typeface="+mn-ea"/>
              </a:rPr>
              <a:t>脑神经</a:t>
            </a:r>
            <a:r>
              <a:rPr lang="zh-CN" altLang="en-US" sz="2800" dirty="0">
                <a:sym typeface="+mn-ea"/>
              </a:rPr>
              <a:t>和</a:t>
            </a:r>
            <a:r>
              <a:rPr lang="zh-CN" altLang="en-US" sz="2800" b="1" dirty="0">
                <a:sym typeface="+mn-ea"/>
              </a:rPr>
              <a:t>脊神经</a:t>
            </a:r>
            <a:r>
              <a:rPr lang="zh-CN" altLang="en-US" sz="2800" dirty="0">
                <a:sym typeface="+mn-ea"/>
              </a:rPr>
              <a:t>。脑神经共有</a:t>
            </a:r>
            <a:r>
              <a:rPr lang="en-US" altLang="zh-CN" sz="2800">
                <a:sym typeface="+mn-ea"/>
              </a:rPr>
              <a:t>12</a:t>
            </a:r>
            <a:r>
              <a:rPr lang="zh-CN" altLang="en-US" sz="2800" dirty="0">
                <a:sym typeface="+mn-ea"/>
              </a:rPr>
              <a:t>对，脊神经共有</a:t>
            </a:r>
            <a:r>
              <a:rPr lang="en-US" altLang="zh-CN" sz="2800">
                <a:sym typeface="+mn-ea"/>
              </a:rPr>
              <a:t>31</a:t>
            </a:r>
            <a:r>
              <a:rPr lang="zh-CN" altLang="en-US" sz="2800" dirty="0">
                <a:sym typeface="+mn-ea"/>
              </a:rPr>
              <a:t>对．周围神经根据其分布部位的不同分为</a:t>
            </a:r>
            <a:r>
              <a:rPr lang="zh-CN" altLang="en-US" sz="2800" b="1" dirty="0">
                <a:sym typeface="+mn-ea"/>
              </a:rPr>
              <a:t>躯体神经</a:t>
            </a:r>
            <a:r>
              <a:rPr lang="zh-CN" altLang="en-US" sz="2800" dirty="0">
                <a:sym typeface="+mn-ea"/>
              </a:rPr>
              <a:t>和</a:t>
            </a:r>
            <a:r>
              <a:rPr lang="zh-CN" altLang="en-US" sz="2800" b="1" dirty="0">
                <a:sym typeface="+mn-ea"/>
              </a:rPr>
              <a:t>内脏神经</a:t>
            </a:r>
            <a:r>
              <a:rPr lang="zh-CN" altLang="en-US" sz="2800" dirty="0">
                <a:sym typeface="+mn-ea"/>
              </a:rPr>
              <a:t>。躯体神经指分布于体表、骨、关节和骨骼肌的神经。内脏神经则指分布至内脏、心血管、平滑肌和腺体的神经。内脏运动神经又分为交感神经和副交感神经。</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19015" y="142875"/>
            <a:ext cx="6096000" cy="583565"/>
          </a:xfrm>
          <a:prstGeom prst="rect">
            <a:avLst/>
          </a:prstGeom>
          <a:noFill/>
        </p:spPr>
        <p:txBody>
          <a:bodyPr wrap="square" rtlCol="0" anchor="t">
            <a:spAutoFit/>
          </a:bodyPr>
          <a:p>
            <a:r>
              <a:rPr lang="zh-CN" altLang="en-US" sz="3200" dirty="0">
                <a:sym typeface="+mn-ea"/>
              </a:rPr>
              <a:t>脊髓动脉</a:t>
            </a:r>
            <a:endParaRPr lang="zh-CN" altLang="en-US" sz="3200" dirty="0">
              <a:sym typeface="+mn-ea"/>
            </a:endParaRPr>
          </a:p>
        </p:txBody>
      </p:sp>
      <p:pic>
        <p:nvPicPr>
          <p:cNvPr id="87044" name="图片 87043" descr="图11-30"/>
          <p:cNvPicPr>
            <a:picLocks noChangeAspect="1"/>
          </p:cNvPicPr>
          <p:nvPr/>
        </p:nvPicPr>
        <p:blipFill>
          <a:blip r:embed="rId1"/>
          <a:stretch>
            <a:fillRect/>
          </a:stretch>
        </p:blipFill>
        <p:spPr>
          <a:xfrm>
            <a:off x="1482090" y="1184275"/>
            <a:ext cx="9227820" cy="5151120"/>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47185" y="221615"/>
            <a:ext cx="6096000" cy="583565"/>
          </a:xfrm>
          <a:prstGeom prst="rect">
            <a:avLst/>
          </a:prstGeom>
          <a:noFill/>
        </p:spPr>
        <p:txBody>
          <a:bodyPr wrap="square" rtlCol="0" anchor="t">
            <a:spAutoFit/>
          </a:bodyPr>
          <a:p>
            <a:r>
              <a:rPr lang="zh-CN" altLang="en-US" sz="3200" dirty="0">
                <a:sym typeface="+mn-ea"/>
              </a:rPr>
              <a:t>（三） 脑脊液及其循环</a:t>
            </a:r>
            <a:endParaRPr lang="zh-CN" altLang="en-US" sz="3200" dirty="0">
              <a:sym typeface="+mn-ea"/>
            </a:endParaRPr>
          </a:p>
        </p:txBody>
      </p:sp>
      <p:sp>
        <p:nvSpPr>
          <p:cNvPr id="3" name="文本框 2"/>
          <p:cNvSpPr txBox="1"/>
          <p:nvPr/>
        </p:nvSpPr>
        <p:spPr>
          <a:xfrm>
            <a:off x="789940" y="1353820"/>
            <a:ext cx="10690225" cy="146875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en-US" altLang="zh-CN" sz="2800" b="1">
                <a:sym typeface="+mn-ea"/>
              </a:rPr>
              <a:t>1.</a:t>
            </a:r>
            <a:r>
              <a:rPr lang="zh-CN" altLang="en-US" sz="2800" b="1" dirty="0">
                <a:sym typeface="+mn-ea"/>
              </a:rPr>
              <a:t>脑脊液</a:t>
            </a:r>
            <a:r>
              <a:rPr lang="zh-CN" altLang="en-US" sz="2800" dirty="0">
                <a:sym typeface="+mn-ea"/>
              </a:rPr>
              <a:t>　是由脑室脉络丛产生的无色透明液体，充满于脑室</a:t>
            </a:r>
            <a:r>
              <a:rPr lang="en-US" altLang="zh-CN" sz="2800">
                <a:sym typeface="+mn-ea"/>
              </a:rPr>
              <a:t>﹑</a:t>
            </a:r>
            <a:r>
              <a:rPr lang="zh-CN" altLang="en-US" sz="2800" dirty="0">
                <a:sym typeface="+mn-ea"/>
              </a:rPr>
              <a:t>蛛网膜下隙和脊髓中央管内，成人总量约</a:t>
            </a:r>
            <a:r>
              <a:rPr lang="en-US" altLang="zh-CN" sz="2800">
                <a:sym typeface="+mn-ea"/>
              </a:rPr>
              <a:t>150ml</a:t>
            </a:r>
            <a:r>
              <a:rPr lang="zh-CN" altLang="en-US" sz="2800" dirty="0">
                <a:sym typeface="+mn-ea"/>
              </a:rPr>
              <a:t>。对脑和脊髓具有营养作用，同时可缓冲震动，调节颅内压，保护脑组织。</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 </a:t>
            </a:r>
            <a:r>
              <a:rPr lang="zh-CN" altLang="en-US" sz="2800" dirty="0">
                <a:sym typeface="+mn-ea"/>
              </a:rPr>
              <a:t>脑脊液循环　</a:t>
            </a:r>
            <a:endParaRPr lang="zh-CN" altLang="en-US" sz="2800" dirty="0">
              <a:sym typeface="+mn-ea"/>
            </a:endParaRPr>
          </a:p>
        </p:txBody>
      </p:sp>
      <p:pic>
        <p:nvPicPr>
          <p:cNvPr id="88068" name="图片 88067"/>
          <p:cNvPicPr>
            <a:picLocks noChangeAspect="1"/>
          </p:cNvPicPr>
          <p:nvPr/>
        </p:nvPicPr>
        <p:blipFill>
          <a:blip r:embed="rId1"/>
          <a:stretch>
            <a:fillRect/>
          </a:stretch>
        </p:blipFill>
        <p:spPr>
          <a:xfrm>
            <a:off x="1511935" y="3016885"/>
            <a:ext cx="9968230" cy="2447925"/>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94125" y="123190"/>
            <a:ext cx="6096000" cy="583565"/>
          </a:xfrm>
          <a:prstGeom prst="rect">
            <a:avLst/>
          </a:prstGeom>
          <a:noFill/>
        </p:spPr>
        <p:txBody>
          <a:bodyPr wrap="square" rtlCol="0" anchor="t">
            <a:spAutoFit/>
          </a:bodyPr>
          <a:p>
            <a:r>
              <a:rPr lang="zh-CN" altLang="en-US" sz="3200" dirty="0">
                <a:sym typeface="+mn-ea"/>
              </a:rPr>
              <a:t>脑脊液循环模式图 </a:t>
            </a:r>
            <a:endParaRPr lang="zh-CN" altLang="en-US" sz="3200" dirty="0">
              <a:sym typeface="+mn-ea"/>
            </a:endParaRPr>
          </a:p>
        </p:txBody>
      </p:sp>
      <p:pic>
        <p:nvPicPr>
          <p:cNvPr id="89092" name="图片 89091" descr="图11-31"/>
          <p:cNvPicPr>
            <a:picLocks noChangeAspect="1"/>
          </p:cNvPicPr>
          <p:nvPr/>
        </p:nvPicPr>
        <p:blipFill>
          <a:blip r:embed="rId1"/>
          <a:stretch>
            <a:fillRect/>
          </a:stretch>
        </p:blipFill>
        <p:spPr>
          <a:xfrm>
            <a:off x="1656080" y="1170940"/>
            <a:ext cx="8884920" cy="5068570"/>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a:t>
            </a:r>
            <a:r>
              <a:rPr 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三</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周围神经系统</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3770" y="1238250"/>
            <a:ext cx="10340975"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b="1" dirty="0">
                <a:sym typeface="+mn-ea"/>
              </a:rPr>
              <a:t>周围神经系统</a:t>
            </a:r>
            <a:r>
              <a:rPr lang="zh-CN" altLang="en-US" sz="2800" dirty="0">
                <a:sym typeface="+mn-ea"/>
              </a:rPr>
              <a:t>根据周围神经与中枢的联系部位将其划分为脑神经和脊神经两大部分。另外，根据神经分布部位的不同也可将其分为躯体神经和内脏神经两部分。</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一、 脊神经</a:t>
            </a:r>
            <a:endParaRPr lang="zh-CN" altLang="en-US" sz="2800" b="1"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脊神经</a:t>
            </a:r>
            <a:r>
              <a:rPr lang="zh-CN" altLang="en-US" sz="2800" dirty="0">
                <a:sym typeface="+mn-ea"/>
              </a:rPr>
              <a:t>共</a:t>
            </a:r>
            <a:r>
              <a:rPr lang="en-US" altLang="zh-CN" sz="2800">
                <a:sym typeface="+mn-ea"/>
              </a:rPr>
              <a:t>31</a:t>
            </a:r>
            <a:r>
              <a:rPr lang="zh-CN" altLang="en-US" sz="2800" dirty="0">
                <a:sym typeface="+mn-ea"/>
              </a:rPr>
              <a:t>对，每对脊神经借</a:t>
            </a:r>
            <a:r>
              <a:rPr lang="zh-CN" altLang="en-US" sz="2800" b="1" dirty="0">
                <a:sym typeface="+mn-ea"/>
              </a:rPr>
              <a:t>前根</a:t>
            </a:r>
            <a:r>
              <a:rPr lang="zh-CN" altLang="en-US" sz="2800" dirty="0">
                <a:sym typeface="+mn-ea"/>
              </a:rPr>
              <a:t>和</a:t>
            </a:r>
            <a:r>
              <a:rPr lang="zh-CN" altLang="en-US" sz="2800" b="1" dirty="0">
                <a:sym typeface="+mn-ea"/>
              </a:rPr>
              <a:t>后根</a:t>
            </a:r>
            <a:r>
              <a:rPr lang="zh-CN" altLang="en-US" sz="2800" dirty="0">
                <a:sym typeface="+mn-ea"/>
              </a:rPr>
              <a:t>连于脊髓，前根属运动性，后根属感觉性，故每条脊神经均为混合性的。在椎间孔附近脊神经后根有椭圆形膨大，称</a:t>
            </a:r>
            <a:r>
              <a:rPr lang="zh-CN" altLang="en-US" sz="2800" b="1" dirty="0">
                <a:sym typeface="+mn-ea"/>
              </a:rPr>
              <a:t>脊神经节</a:t>
            </a:r>
            <a:r>
              <a:rPr lang="zh-CN" altLang="en-US" sz="2800" dirty="0">
                <a:sym typeface="+mn-ea"/>
              </a:rPr>
              <a:t>。</a:t>
            </a:r>
            <a:r>
              <a:rPr lang="en-US" altLang="zh-CN" sz="2800">
                <a:sym typeface="+mn-ea"/>
              </a:rPr>
              <a:t>31</a:t>
            </a:r>
            <a:r>
              <a:rPr lang="zh-CN" altLang="en-US" sz="2800" dirty="0">
                <a:sym typeface="+mn-ea"/>
              </a:rPr>
              <a:t>对脊神经中包括</a:t>
            </a:r>
            <a:r>
              <a:rPr lang="en-US" altLang="zh-CN" sz="2800">
                <a:sym typeface="+mn-ea"/>
              </a:rPr>
              <a:t>8</a:t>
            </a:r>
            <a:r>
              <a:rPr lang="zh-CN" altLang="en-US" sz="2800" dirty="0">
                <a:sym typeface="+mn-ea"/>
              </a:rPr>
              <a:t>对颈神经，</a:t>
            </a:r>
            <a:r>
              <a:rPr lang="en-US" altLang="zh-CN" sz="2800">
                <a:sym typeface="+mn-ea"/>
              </a:rPr>
              <a:t>12</a:t>
            </a:r>
            <a:r>
              <a:rPr lang="zh-CN" altLang="en-US" sz="2800" dirty="0">
                <a:sym typeface="+mn-ea"/>
              </a:rPr>
              <a:t>对胸神经，</a:t>
            </a:r>
            <a:r>
              <a:rPr lang="en-US" altLang="zh-CN" sz="2800">
                <a:sym typeface="+mn-ea"/>
              </a:rPr>
              <a:t>5</a:t>
            </a:r>
            <a:r>
              <a:rPr lang="zh-CN" altLang="en-US" sz="2800" dirty="0">
                <a:sym typeface="+mn-ea"/>
              </a:rPr>
              <a:t>对腰神经，</a:t>
            </a:r>
            <a:r>
              <a:rPr lang="en-US" altLang="zh-CN" sz="2800">
                <a:sym typeface="+mn-ea"/>
              </a:rPr>
              <a:t>5</a:t>
            </a:r>
            <a:r>
              <a:rPr lang="zh-CN" altLang="en-US" sz="2800" dirty="0">
                <a:sym typeface="+mn-ea"/>
              </a:rPr>
              <a:t>对骶神经和１对尾神经。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脊神经出椎间孔后分出</a:t>
            </a:r>
            <a:r>
              <a:rPr lang="zh-CN" altLang="en-US" sz="2800" b="1" dirty="0">
                <a:sym typeface="+mn-ea"/>
              </a:rPr>
              <a:t>前支和后支。</a:t>
            </a:r>
            <a:r>
              <a:rPr lang="zh-CN" altLang="en-US" sz="2800" dirty="0">
                <a:sym typeface="+mn-ea"/>
              </a:rPr>
              <a:t>后支较细，分布于躯干背侧的深层肌肉和皮肤。前支粗大，分布于躯干前外侧和四肢的肌肉和皮肤。胸神经前支保持着明显的节段性走行和分布，其余各部的前支分别交织成丛，即颈丛、臂丛、腰丛和骶丛等。由丛再发出分支分布于相应的区域。</a:t>
            </a:r>
            <a:endParaRPr lang="zh-CN" altLang="en-US" sz="2800" dirty="0">
              <a:sym typeface="+mn-ea"/>
            </a:endParaRPr>
          </a:p>
        </p:txBody>
      </p:sp>
      <p:sp>
        <p:nvSpPr>
          <p:cNvPr id="3" name="文本框 2"/>
          <p:cNvSpPr txBox="1"/>
          <p:nvPr/>
        </p:nvSpPr>
        <p:spPr>
          <a:xfrm>
            <a:off x="4615180" y="0"/>
            <a:ext cx="6096000" cy="583565"/>
          </a:xfrm>
          <a:prstGeom prst="rect">
            <a:avLst/>
          </a:prstGeom>
          <a:noFill/>
        </p:spPr>
        <p:txBody>
          <a:bodyPr wrap="square" rtlCol="0" anchor="t">
            <a:spAutoFit/>
          </a:bodyPr>
          <a:p>
            <a:r>
              <a:rPr lang="zh-CN" altLang="en-US" sz="3200" b="1" dirty="0">
                <a:sym typeface="+mn-ea"/>
              </a:rPr>
              <a:t>周围神经系统</a:t>
            </a:r>
            <a:endParaRPr lang="zh-CN" altLang="en-US" sz="3200" b="1" dirty="0">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22065" y="0"/>
            <a:ext cx="6096000" cy="583565"/>
          </a:xfrm>
          <a:prstGeom prst="rect">
            <a:avLst/>
          </a:prstGeom>
          <a:noFill/>
        </p:spPr>
        <p:txBody>
          <a:bodyPr wrap="square" rtlCol="0" anchor="t">
            <a:spAutoFit/>
          </a:bodyPr>
          <a:p>
            <a:r>
              <a:rPr lang="zh-CN" altLang="en-US" sz="3200" dirty="0">
                <a:sym typeface="+mn-ea"/>
              </a:rPr>
              <a:t>脊神经的组成、分支模式图</a:t>
            </a:r>
            <a:endParaRPr lang="zh-CN" altLang="en-US" sz="3200" dirty="0">
              <a:sym typeface="+mn-ea"/>
            </a:endParaRPr>
          </a:p>
        </p:txBody>
      </p:sp>
      <p:pic>
        <p:nvPicPr>
          <p:cNvPr id="91140" name="图片 91139" descr="图11-32"/>
          <p:cNvPicPr>
            <a:picLocks noChangeAspect="1"/>
          </p:cNvPicPr>
          <p:nvPr/>
        </p:nvPicPr>
        <p:blipFill>
          <a:blip r:embed="rId1"/>
          <a:stretch>
            <a:fillRect/>
          </a:stretch>
        </p:blipFill>
        <p:spPr>
          <a:xfrm>
            <a:off x="2009775" y="1191895"/>
            <a:ext cx="8895715" cy="4871085"/>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01515" y="168275"/>
            <a:ext cx="6096000" cy="583565"/>
          </a:xfrm>
          <a:prstGeom prst="rect">
            <a:avLst/>
          </a:prstGeom>
          <a:noFill/>
        </p:spPr>
        <p:txBody>
          <a:bodyPr wrap="square" rtlCol="0" anchor="t">
            <a:spAutoFit/>
          </a:bodyPr>
          <a:p>
            <a:r>
              <a:rPr lang="zh-CN" altLang="en-US" sz="3200" dirty="0">
                <a:sym typeface="+mn-ea"/>
              </a:rPr>
              <a:t>（一）颈丛</a:t>
            </a:r>
            <a:endParaRPr lang="zh-CN" altLang="en-US" sz="3200" dirty="0">
              <a:sym typeface="+mn-ea"/>
            </a:endParaRPr>
          </a:p>
        </p:txBody>
      </p:sp>
      <p:sp>
        <p:nvSpPr>
          <p:cNvPr id="3" name="文本框 2"/>
          <p:cNvSpPr txBox="1"/>
          <p:nvPr/>
        </p:nvSpPr>
        <p:spPr>
          <a:xfrm>
            <a:off x="1397000" y="1489710"/>
            <a:ext cx="9398635" cy="387858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颈丛由第</a:t>
            </a:r>
            <a:r>
              <a:rPr lang="en-US" altLang="zh-CN" sz="2800">
                <a:sym typeface="+mn-ea"/>
              </a:rPr>
              <a:t>l</a:t>
            </a:r>
            <a:r>
              <a:rPr lang="zh-CN" altLang="en-US" sz="2800" dirty="0">
                <a:sym typeface="+mn-ea"/>
              </a:rPr>
              <a:t>～</a:t>
            </a:r>
            <a:r>
              <a:rPr lang="en-US" altLang="zh-CN" sz="2800">
                <a:sym typeface="+mn-ea"/>
              </a:rPr>
              <a:t>4</a:t>
            </a:r>
            <a:r>
              <a:rPr lang="zh-CN" altLang="en-US" sz="2800" dirty="0">
                <a:sym typeface="+mn-ea"/>
              </a:rPr>
              <a:t>颈神经的前支和第</a:t>
            </a:r>
            <a:r>
              <a:rPr lang="en-US" altLang="zh-CN" sz="2800">
                <a:sym typeface="+mn-ea"/>
              </a:rPr>
              <a:t>5</a:t>
            </a:r>
            <a:r>
              <a:rPr lang="zh-CN" altLang="en-US" sz="2800" dirty="0">
                <a:sym typeface="+mn-ea"/>
              </a:rPr>
              <a:t>颈神经前支的一部分构成，位于胸锁乳突肌上部的深面。</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⒈皮支　胸锁乳突肌后缘中点附近穿出后散开行向各方，因其浅出部位位置表浅，主要有</a:t>
            </a:r>
            <a:r>
              <a:rPr lang="zh-CN" altLang="en-US" sz="2800" b="1" dirty="0">
                <a:sym typeface="+mn-ea"/>
              </a:rPr>
              <a:t>枕小神经</a:t>
            </a:r>
            <a:r>
              <a:rPr lang="zh-CN" altLang="en-US" sz="2800" dirty="0">
                <a:sym typeface="+mn-ea"/>
              </a:rPr>
              <a:t>、</a:t>
            </a:r>
            <a:r>
              <a:rPr lang="zh-CN" altLang="en-US" sz="2800" b="1" dirty="0">
                <a:sym typeface="+mn-ea"/>
              </a:rPr>
              <a:t>耳大神经</a:t>
            </a:r>
            <a:r>
              <a:rPr lang="zh-CN" altLang="en-US" sz="2800" dirty="0">
                <a:sym typeface="+mn-ea"/>
              </a:rPr>
              <a:t>、</a:t>
            </a:r>
            <a:r>
              <a:rPr lang="zh-CN" altLang="en-US" sz="2800" b="1" dirty="0">
                <a:sym typeface="+mn-ea"/>
              </a:rPr>
              <a:t>颈横神经</a:t>
            </a:r>
            <a:r>
              <a:rPr lang="zh-CN" altLang="en-US" sz="2800" dirty="0">
                <a:sym typeface="+mn-ea"/>
              </a:rPr>
              <a:t>和</a:t>
            </a:r>
            <a:r>
              <a:rPr lang="zh-CN" altLang="en-US" sz="2800" b="1" dirty="0">
                <a:sym typeface="+mn-ea"/>
              </a:rPr>
              <a:t>锁骨上神经</a:t>
            </a:r>
            <a:r>
              <a:rPr lang="zh-CN" altLang="en-US" sz="2800" dirty="0">
                <a:sym typeface="+mn-ea"/>
              </a:rPr>
              <a:t>分布于头后外侧、颈侧部、胸壁上部和肩部的皮肤。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⒉</a:t>
            </a:r>
            <a:r>
              <a:rPr lang="zh-CN" altLang="en-US" sz="2800" b="1" dirty="0">
                <a:sym typeface="+mn-ea"/>
              </a:rPr>
              <a:t>膈神经</a:t>
            </a:r>
            <a:r>
              <a:rPr lang="zh-CN" altLang="en-US" sz="2800" dirty="0">
                <a:sym typeface="+mn-ea"/>
              </a:rPr>
              <a:t>　是颈丛中最重要的分支。先在颈外侧下降，经胸廓上口进入胸腔，再经肺根前方，在纵隔胸膜与心包之间下行达膈肌。膈神经的运动纤维支配膈肌，感觉纤维分布于胸膜、心包和膈下面的部分腹膜，右膈神经的感觉纤维还分布到肝、胆囊和肝外胆道的浆膜等。</a:t>
            </a:r>
            <a:endParaRPr lang="zh-CN" altLang="en-US" sz="2800" dirty="0">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69435" y="206375"/>
            <a:ext cx="6096000" cy="583565"/>
          </a:xfrm>
          <a:prstGeom prst="rect">
            <a:avLst/>
          </a:prstGeom>
          <a:noFill/>
        </p:spPr>
        <p:txBody>
          <a:bodyPr wrap="square" rtlCol="0" anchor="t">
            <a:spAutoFit/>
          </a:bodyPr>
          <a:p>
            <a:r>
              <a:rPr lang="zh-CN" altLang="en-US" sz="3200" dirty="0">
                <a:sym typeface="+mn-ea"/>
              </a:rPr>
              <a:t>颈丛皮支分布 </a:t>
            </a:r>
            <a:endParaRPr lang="zh-CN" altLang="en-US" sz="3200" dirty="0">
              <a:sym typeface="+mn-ea"/>
            </a:endParaRPr>
          </a:p>
        </p:txBody>
      </p:sp>
      <p:pic>
        <p:nvPicPr>
          <p:cNvPr id="93188" name="图片 93187" descr="图11-33"/>
          <p:cNvPicPr>
            <a:picLocks noChangeAspect="1"/>
          </p:cNvPicPr>
          <p:nvPr/>
        </p:nvPicPr>
        <p:blipFill>
          <a:blip r:embed="rId1"/>
          <a:stretch>
            <a:fillRect/>
          </a:stretch>
        </p:blipFill>
        <p:spPr>
          <a:xfrm>
            <a:off x="1191895" y="997585"/>
            <a:ext cx="9808210" cy="5543550"/>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3140" y="168910"/>
            <a:ext cx="6096000" cy="583565"/>
          </a:xfrm>
          <a:prstGeom prst="rect">
            <a:avLst/>
          </a:prstGeom>
          <a:noFill/>
        </p:spPr>
        <p:txBody>
          <a:bodyPr wrap="square" rtlCol="0" anchor="t">
            <a:spAutoFit/>
          </a:bodyPr>
          <a:p>
            <a:r>
              <a:rPr lang="zh-CN" altLang="en-US" sz="3200" dirty="0">
                <a:sym typeface="+mn-ea"/>
              </a:rPr>
              <a:t>膈神经</a:t>
            </a:r>
            <a:endParaRPr lang="zh-CN" altLang="en-US" sz="3200" dirty="0">
              <a:sym typeface="+mn-ea"/>
            </a:endParaRPr>
          </a:p>
        </p:txBody>
      </p:sp>
      <p:pic>
        <p:nvPicPr>
          <p:cNvPr id="94212" name="图片 94211" descr="图11-34"/>
          <p:cNvPicPr>
            <a:picLocks noChangeAspect="1"/>
          </p:cNvPicPr>
          <p:nvPr/>
        </p:nvPicPr>
        <p:blipFill>
          <a:blip r:embed="rId1"/>
          <a:stretch>
            <a:fillRect/>
          </a:stretch>
        </p:blipFill>
        <p:spPr>
          <a:xfrm>
            <a:off x="1034415" y="1043940"/>
            <a:ext cx="9355455" cy="5171440"/>
          </a:xfrm>
          <a:prstGeom prst="rect">
            <a:avLst/>
          </a:prstGeom>
          <a:noFill/>
          <a:ln w="9525">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3140" y="130810"/>
            <a:ext cx="6096000" cy="583565"/>
          </a:xfrm>
          <a:prstGeom prst="rect">
            <a:avLst/>
          </a:prstGeom>
          <a:noFill/>
        </p:spPr>
        <p:txBody>
          <a:bodyPr wrap="square" rtlCol="0" anchor="t">
            <a:spAutoFit/>
          </a:bodyPr>
          <a:p>
            <a:r>
              <a:rPr lang="zh-CN" altLang="en-US" sz="3200" dirty="0">
                <a:sym typeface="+mn-ea"/>
              </a:rPr>
              <a:t>（二）臂丛 </a:t>
            </a:r>
            <a:endParaRPr lang="zh-CN" altLang="en-US" sz="3200" dirty="0">
              <a:sym typeface="+mn-ea"/>
            </a:endParaRPr>
          </a:p>
        </p:txBody>
      </p:sp>
      <p:sp>
        <p:nvSpPr>
          <p:cNvPr id="3" name="文本框 2"/>
          <p:cNvSpPr txBox="1"/>
          <p:nvPr/>
        </p:nvSpPr>
        <p:spPr>
          <a:xfrm>
            <a:off x="368300" y="1172845"/>
            <a:ext cx="11492865" cy="953135"/>
          </a:xfrm>
          <a:prstGeom prst="rect">
            <a:avLst/>
          </a:prstGeom>
          <a:noFill/>
        </p:spPr>
        <p:txBody>
          <a:bodyPr wrap="square" rtlCol="0" anchor="t">
            <a:spAutoFit/>
          </a:bodyPr>
          <a:p>
            <a:r>
              <a:rPr lang="zh-CN" altLang="en-US" sz="2800" b="1" dirty="0">
                <a:sym typeface="+mn-ea"/>
              </a:rPr>
              <a:t>臂丛　</a:t>
            </a:r>
            <a:r>
              <a:rPr lang="zh-CN" altLang="en-US" sz="2800" dirty="0">
                <a:sym typeface="+mn-ea"/>
              </a:rPr>
              <a:t>是由第</a:t>
            </a:r>
            <a:r>
              <a:rPr lang="en-US" altLang="zh-CN" sz="2800">
                <a:sym typeface="+mn-ea"/>
              </a:rPr>
              <a:t>5</a:t>
            </a:r>
            <a:r>
              <a:rPr lang="zh-CN" altLang="en-US" sz="2800" dirty="0">
                <a:sym typeface="+mn-ea"/>
              </a:rPr>
              <a:t>～</a:t>
            </a:r>
            <a:r>
              <a:rPr lang="en-US" altLang="zh-CN" sz="2800">
                <a:sym typeface="+mn-ea"/>
              </a:rPr>
              <a:t>8</a:t>
            </a:r>
            <a:r>
              <a:rPr lang="zh-CN" altLang="en-US" sz="2800" dirty="0">
                <a:sym typeface="+mn-ea"/>
              </a:rPr>
              <a:t>颈神经前支和第</a:t>
            </a:r>
            <a:r>
              <a:rPr lang="en-US" altLang="zh-CN" sz="2800">
                <a:sym typeface="+mn-ea"/>
              </a:rPr>
              <a:t>1</a:t>
            </a:r>
            <a:r>
              <a:rPr lang="zh-CN" altLang="en-US" sz="2800" dirty="0">
                <a:sym typeface="+mn-ea"/>
              </a:rPr>
              <a:t>胸神经前支的大部分纤维组成，经锁骨后方进入腋窝。臂丛的主要分支：</a:t>
            </a:r>
            <a:endParaRPr lang="zh-CN" altLang="en-US" sz="2800" dirty="0">
              <a:sym typeface="+mn-ea"/>
            </a:endParaRPr>
          </a:p>
        </p:txBody>
      </p:sp>
      <p:pic>
        <p:nvPicPr>
          <p:cNvPr id="95236" name="图片 95235" descr="图11-35"/>
          <p:cNvPicPr>
            <a:picLocks noChangeAspect="1"/>
          </p:cNvPicPr>
          <p:nvPr/>
        </p:nvPicPr>
        <p:blipFill>
          <a:blip r:embed="rId1"/>
          <a:stretch>
            <a:fillRect/>
          </a:stretch>
        </p:blipFill>
        <p:spPr>
          <a:xfrm>
            <a:off x="971550" y="2349500"/>
            <a:ext cx="8883650" cy="431927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4479925" y="97155"/>
            <a:ext cx="435800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1000"/>
              </a:spcBef>
              <a:spcAft>
                <a:spcPts val="0"/>
              </a:spcAft>
              <a:buSzPct val="100000"/>
              <a:buNone/>
            </a:pPr>
            <a:r>
              <a:rPr lang="zh-CN" altLang="en-US" sz="2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神经系统的分布</a:t>
            </a:r>
            <a:endParaRPr lang="zh-CN" altLang="en-US" sz="2800" b="1" spc="388" dirty="0" smtClean="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24583" name="图片 24582" descr="图11-1"/>
          <p:cNvPicPr>
            <a:picLocks noChangeAspect="1"/>
          </p:cNvPicPr>
          <p:nvPr/>
        </p:nvPicPr>
        <p:blipFill>
          <a:blip r:embed="rId2"/>
          <a:stretch>
            <a:fillRect/>
          </a:stretch>
        </p:blipFill>
        <p:spPr>
          <a:xfrm>
            <a:off x="4093210" y="1055370"/>
            <a:ext cx="4424680" cy="49942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1730" y="1478915"/>
            <a:ext cx="10039985" cy="357695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en-US" altLang="zh-CN" sz="2800">
                <a:sym typeface="+mn-ea"/>
              </a:rPr>
              <a:t>1.</a:t>
            </a:r>
            <a:r>
              <a:rPr lang="zh-CN" altLang="en-US" sz="2800" b="1" dirty="0">
                <a:sym typeface="+mn-ea"/>
              </a:rPr>
              <a:t>肌皮神经</a:t>
            </a:r>
            <a:r>
              <a:rPr lang="zh-CN" altLang="en-US" sz="2800" dirty="0">
                <a:sym typeface="+mn-ea"/>
              </a:rPr>
              <a:t>　肌支支配肱二头肌等臂前群肌，皮支分布于前臂外侧的皮肤。</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2.</a:t>
            </a:r>
            <a:r>
              <a:rPr lang="zh-CN" altLang="en-US" sz="2800" b="1" dirty="0">
                <a:sym typeface="+mn-ea"/>
              </a:rPr>
              <a:t>正中神经</a:t>
            </a:r>
            <a:r>
              <a:rPr lang="zh-CN" altLang="en-US" sz="2800" dirty="0">
                <a:sym typeface="+mn-ea"/>
              </a:rPr>
              <a:t>　沿肱二头肌内侧下行至肘窝，再沿前臂正中浅、深屈肌之间，经腕管到达手掌。肌支支配大部分前臂的屈肌、手掌外侧肌群；皮支分布于掌心、鱼际、桡侧</a:t>
            </a:r>
            <a:r>
              <a:rPr lang="en-US" altLang="zh-CN" sz="2800">
                <a:sym typeface="+mn-ea"/>
              </a:rPr>
              <a:t>3</a:t>
            </a:r>
            <a:r>
              <a:rPr lang="zh-CN" altLang="en-US" sz="2800" dirty="0">
                <a:sym typeface="+mn-ea"/>
              </a:rPr>
              <a:t>个半指的掌面及其中节和远节手指背面的皮肤等。	</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正中神经在腕管内易因周围结构炎症、肿胀或关节变化而受压迫，即形成腕管综合症，表现为鱼际肌萎缩，手掌平坦，也称“猿手”，拇指、示指、中指掌面感觉障碍。</a:t>
            </a:r>
            <a:endParaRPr lang="zh-CN" altLang="en-US" sz="2800" dirty="0">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24430" y="0"/>
            <a:ext cx="8757285" cy="521970"/>
          </a:xfrm>
          <a:prstGeom prst="rect">
            <a:avLst/>
          </a:prstGeom>
          <a:noFill/>
        </p:spPr>
        <p:txBody>
          <a:bodyPr wrap="square" rtlCol="0" anchor="t">
            <a:spAutoFit/>
          </a:bodyPr>
          <a:p>
            <a:r>
              <a:rPr lang="zh-CN" altLang="en-US" sz="2800" dirty="0">
                <a:sym typeface="+mn-ea"/>
              </a:rPr>
              <a:t>上肢神经（左侧前面）      上肢神经（右侧后面）</a:t>
            </a:r>
            <a:endParaRPr lang="zh-CN" altLang="en-US" sz="2800" dirty="0">
              <a:sym typeface="+mn-ea"/>
            </a:endParaRPr>
          </a:p>
        </p:txBody>
      </p:sp>
      <p:pic>
        <p:nvPicPr>
          <p:cNvPr id="97284" name="图片 97283" descr="图11-36"/>
          <p:cNvPicPr>
            <a:picLocks noChangeAspect="1"/>
          </p:cNvPicPr>
          <p:nvPr/>
        </p:nvPicPr>
        <p:blipFill>
          <a:blip r:embed="rId1"/>
          <a:stretch>
            <a:fillRect/>
          </a:stretch>
        </p:blipFill>
        <p:spPr>
          <a:xfrm>
            <a:off x="1109980" y="1335405"/>
            <a:ext cx="4371975" cy="5118735"/>
          </a:xfrm>
          <a:prstGeom prst="rect">
            <a:avLst/>
          </a:prstGeom>
          <a:noFill/>
          <a:ln w="9525">
            <a:noFill/>
          </a:ln>
        </p:spPr>
      </p:pic>
      <p:pic>
        <p:nvPicPr>
          <p:cNvPr id="97285" name="图片 97284" descr="图11-37"/>
          <p:cNvPicPr>
            <a:picLocks noChangeAspect="1"/>
          </p:cNvPicPr>
          <p:nvPr/>
        </p:nvPicPr>
        <p:blipFill>
          <a:blip r:embed="rId2"/>
          <a:stretch>
            <a:fillRect/>
          </a:stretch>
        </p:blipFill>
        <p:spPr>
          <a:xfrm>
            <a:off x="6398895" y="1327150"/>
            <a:ext cx="4368800" cy="5033010"/>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92860" y="1659890"/>
            <a:ext cx="9605645" cy="3538220"/>
          </a:xfrm>
          <a:prstGeom prst="rect">
            <a:avLst/>
          </a:prstGeom>
          <a:noFill/>
        </p:spPr>
        <p:txBody>
          <a:bodyPr wrap="square" rtlCol="0" anchor="t">
            <a:spAutoFit/>
          </a:bodyPr>
          <a:p>
            <a:pPr marL="342900" indent="-342900" algn="l">
              <a:buFont typeface="Arial" panose="020B0604020202020204" pitchFamily="34" charset="0"/>
              <a:buChar char="•"/>
            </a:pPr>
            <a:r>
              <a:rPr lang="en-US" altLang="zh-CN" sz="2800">
                <a:sym typeface="+mn-ea"/>
              </a:rPr>
              <a:t>3.</a:t>
            </a:r>
            <a:r>
              <a:rPr lang="zh-CN" altLang="en-US" sz="2800" b="1" dirty="0">
                <a:sym typeface="+mn-ea"/>
              </a:rPr>
              <a:t>尺神经</a:t>
            </a:r>
            <a:r>
              <a:rPr lang="zh-CN" altLang="en-US" sz="2800" dirty="0">
                <a:sym typeface="+mn-ea"/>
              </a:rPr>
              <a:t>　伴肱动脉下行，至臂中部转向后下，经尺神经沟进入前臂，沿内侧下降至腕部。肌支支配于前臂尺侧屈肌、手部内侧和中间肌群；皮支分布于手掌尺侧和尺侧一个半指、手背尺侧半和尺侧两个半指的皮肤。</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zh-CN" altLang="en-US" sz="2800" dirty="0">
                <a:sym typeface="+mn-ea"/>
              </a:rPr>
              <a:t>尺神经受损时，运动障碍表现为屈腕力减弱，环指和小指远节指关节不能屈曲，小鱼际萎缩，拇指不能内收，骨间肌萎缩，各指不能相互靠拢，各掌指关节过伸，出现“爪形手”。手掌、手背内侧缘皮肤感觉丧失。 </a:t>
            </a:r>
            <a:endParaRPr lang="zh-CN" altLang="en-US" sz="2800" dirty="0">
              <a:sym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7175" y="151130"/>
            <a:ext cx="6096000" cy="583565"/>
          </a:xfrm>
          <a:prstGeom prst="rect">
            <a:avLst/>
          </a:prstGeom>
          <a:noFill/>
        </p:spPr>
        <p:txBody>
          <a:bodyPr wrap="square" rtlCol="0" anchor="t">
            <a:spAutoFit/>
          </a:bodyPr>
          <a:p>
            <a:r>
              <a:rPr lang="zh-CN" altLang="en-US" sz="3200" dirty="0">
                <a:sym typeface="+mn-ea"/>
              </a:rPr>
              <a:t>手皮肤的神经分布</a:t>
            </a:r>
            <a:endParaRPr lang="zh-CN" altLang="en-US" sz="3200" dirty="0">
              <a:sym typeface="+mn-ea"/>
            </a:endParaRPr>
          </a:p>
        </p:txBody>
      </p:sp>
      <p:pic>
        <p:nvPicPr>
          <p:cNvPr id="99332" name="图片 99331" descr="图11-38"/>
          <p:cNvPicPr>
            <a:picLocks noChangeAspect="1"/>
          </p:cNvPicPr>
          <p:nvPr/>
        </p:nvPicPr>
        <p:blipFill>
          <a:blip r:embed="rId1"/>
          <a:stretch>
            <a:fillRect/>
          </a:stretch>
        </p:blipFill>
        <p:spPr>
          <a:xfrm>
            <a:off x="1565275" y="1176020"/>
            <a:ext cx="9060815" cy="4971415"/>
          </a:xfrm>
          <a:prstGeom prst="rect">
            <a:avLst/>
          </a:prstGeom>
          <a:noFill/>
          <a:ln w="9525">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3000" y="113030"/>
            <a:ext cx="10321925" cy="583565"/>
          </a:xfrm>
          <a:prstGeom prst="rect">
            <a:avLst/>
          </a:prstGeom>
          <a:noFill/>
        </p:spPr>
        <p:txBody>
          <a:bodyPr wrap="square" rtlCol="0" anchor="t">
            <a:spAutoFit/>
          </a:bodyPr>
          <a:p>
            <a:r>
              <a:rPr lang="zh-CN" altLang="en-US" sz="3200" dirty="0">
                <a:sym typeface="+mn-ea"/>
              </a:rPr>
              <a:t>正中、尺、桡神经损伤时的手形及皮肤感觉丧失区 </a:t>
            </a:r>
            <a:endParaRPr lang="zh-CN" altLang="en-US" sz="3200" dirty="0">
              <a:sym typeface="+mn-ea"/>
            </a:endParaRPr>
          </a:p>
        </p:txBody>
      </p:sp>
      <p:pic>
        <p:nvPicPr>
          <p:cNvPr id="100356" name="图片 100355" descr="图11-39"/>
          <p:cNvPicPr>
            <a:picLocks noChangeAspect="1"/>
          </p:cNvPicPr>
          <p:nvPr/>
        </p:nvPicPr>
        <p:blipFill>
          <a:blip r:embed="rId1"/>
          <a:stretch>
            <a:fillRect/>
          </a:stretch>
        </p:blipFill>
        <p:spPr>
          <a:xfrm>
            <a:off x="351790" y="1103630"/>
            <a:ext cx="11113135" cy="4886960"/>
          </a:xfrm>
          <a:prstGeom prst="rect">
            <a:avLst/>
          </a:prstGeom>
          <a:noFill/>
          <a:ln w="9525">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6305" y="1305560"/>
            <a:ext cx="10360025" cy="3534410"/>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en-US" altLang="zh-CN" sz="2800">
                <a:sym typeface="+mn-ea"/>
              </a:rPr>
              <a:t>4.</a:t>
            </a:r>
            <a:r>
              <a:rPr lang="zh-CN" altLang="en-US" sz="2800" b="1" dirty="0">
                <a:sym typeface="+mn-ea"/>
              </a:rPr>
              <a:t>桡神经　</a:t>
            </a:r>
            <a:r>
              <a:rPr lang="zh-CN" altLang="en-US" sz="2800" dirty="0">
                <a:sym typeface="+mn-ea"/>
              </a:rPr>
              <a:t>沿桡神经沟行向外下，至前臂背侧和手背。肌支支配臂和前臂伸肌；皮支分布于臂和前臂背面、手背桡侧半和尺侧两个半指的皮肤。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桡神经损伤后前臂伸肌瘫痪，表现为抬前臂时呈“垂腕”状，第</a:t>
            </a:r>
            <a:r>
              <a:rPr lang="en-US" altLang="zh-CN" sz="2800">
                <a:sym typeface="+mn-ea"/>
              </a:rPr>
              <a:t>1</a:t>
            </a:r>
            <a:r>
              <a:rPr lang="zh-CN" altLang="en-US" sz="2800" dirty="0">
                <a:sym typeface="+mn-ea"/>
              </a:rPr>
              <a:t>、</a:t>
            </a:r>
            <a:r>
              <a:rPr lang="en-US" altLang="zh-CN" sz="2800">
                <a:sym typeface="+mn-ea"/>
              </a:rPr>
              <a:t>2</a:t>
            </a:r>
            <a:r>
              <a:rPr lang="zh-CN" altLang="en-US" sz="2800" dirty="0">
                <a:sym typeface="+mn-ea"/>
              </a:rPr>
              <a:t>掌骨间皮肤感觉障碍明显。</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b="1" dirty="0">
                <a:sym typeface="+mn-ea"/>
              </a:rPr>
              <a:t>腋神经</a:t>
            </a:r>
            <a:r>
              <a:rPr lang="zh-CN" altLang="en-US" sz="2800" dirty="0">
                <a:sym typeface="+mn-ea"/>
              </a:rPr>
              <a:t>　绕肱骨外科颈后方至三角肌深面，肌支支配三角肌；皮支分布于肩部和臂外侧区上部的皮肤。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腋神经在肱骨外科颈骨折完全被截断时，三角肌瘫痪，不能高举或外展上肢，肩部骨骼耸出，失去正常的丰满轮廓，呈现“方形肩”。因邻近皮神经的重叠分部，感觉丧失不明显。</a:t>
            </a:r>
            <a:endParaRPr lang="zh-CN" altLang="en-US" sz="2800" dirty="0">
              <a:sym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46500" y="187325"/>
            <a:ext cx="6096000" cy="583565"/>
          </a:xfrm>
          <a:prstGeom prst="rect">
            <a:avLst/>
          </a:prstGeom>
          <a:noFill/>
        </p:spPr>
        <p:txBody>
          <a:bodyPr wrap="square" rtlCol="0" anchor="t">
            <a:spAutoFit/>
          </a:bodyPr>
          <a:p>
            <a:r>
              <a:rPr lang="zh-CN" altLang="en-US" sz="3200" dirty="0">
                <a:sym typeface="+mn-ea"/>
              </a:rPr>
              <a:t>（三）胸神经前支 </a:t>
            </a:r>
            <a:endParaRPr lang="zh-CN" altLang="en-US" sz="3200" dirty="0">
              <a:sym typeface="+mn-ea"/>
            </a:endParaRPr>
          </a:p>
        </p:txBody>
      </p:sp>
      <p:sp>
        <p:nvSpPr>
          <p:cNvPr id="3" name="文本框 2"/>
          <p:cNvSpPr txBox="1"/>
          <p:nvPr/>
        </p:nvSpPr>
        <p:spPr>
          <a:xfrm>
            <a:off x="1132205" y="1265555"/>
            <a:ext cx="9927590" cy="3969385"/>
          </a:xfrm>
          <a:prstGeom prst="rect">
            <a:avLst/>
          </a:prstGeom>
          <a:noFill/>
        </p:spPr>
        <p:txBody>
          <a:bodyPr wrap="square" rtlCol="0" anchor="t">
            <a:spAutoFit/>
          </a:bodyPr>
          <a:p>
            <a:r>
              <a:rPr lang="zh-CN" altLang="en-US" sz="2800" dirty="0">
                <a:sym typeface="+mn-ea"/>
              </a:rPr>
              <a:t>胸神经前支共</a:t>
            </a:r>
            <a:r>
              <a:rPr lang="en-US" altLang="zh-CN" sz="2800">
                <a:sym typeface="+mn-ea"/>
              </a:rPr>
              <a:t>12</a:t>
            </a:r>
            <a:r>
              <a:rPr lang="zh-CN" altLang="en-US" sz="2800" dirty="0">
                <a:sym typeface="+mn-ea"/>
              </a:rPr>
              <a:t>对，除第</a:t>
            </a:r>
            <a:r>
              <a:rPr lang="en-US" altLang="zh-CN" sz="2800">
                <a:sym typeface="+mn-ea"/>
              </a:rPr>
              <a:t>1</a:t>
            </a:r>
            <a:r>
              <a:rPr lang="zh-CN" altLang="en-US" sz="2800" dirty="0">
                <a:sym typeface="+mn-ea"/>
              </a:rPr>
              <a:t>对的大部分和第</a:t>
            </a:r>
            <a:r>
              <a:rPr lang="en-US" altLang="zh-CN" sz="2800">
                <a:sym typeface="+mn-ea"/>
              </a:rPr>
              <a:t>12</a:t>
            </a:r>
            <a:r>
              <a:rPr lang="zh-CN" altLang="en-US" sz="2800" dirty="0">
                <a:sym typeface="+mn-ea"/>
              </a:rPr>
              <a:t>对的小部分分别参加臂丛和腰丛的组成外，其余均不形成神经丛。第</a:t>
            </a:r>
            <a:r>
              <a:rPr lang="en-US" altLang="zh-CN" sz="2800">
                <a:sym typeface="+mn-ea"/>
              </a:rPr>
              <a:t>1</a:t>
            </a:r>
            <a:r>
              <a:rPr lang="zh-CN" altLang="en-US" sz="2800" dirty="0">
                <a:sym typeface="+mn-ea"/>
              </a:rPr>
              <a:t>～</a:t>
            </a:r>
            <a:r>
              <a:rPr lang="en-US" altLang="zh-CN" sz="2800">
                <a:sym typeface="+mn-ea"/>
              </a:rPr>
              <a:t>11</a:t>
            </a:r>
            <a:r>
              <a:rPr lang="zh-CN" altLang="en-US" sz="2800" dirty="0">
                <a:sym typeface="+mn-ea"/>
              </a:rPr>
              <a:t>对各自位于相应的肋间隙中，称</a:t>
            </a:r>
            <a:r>
              <a:rPr lang="zh-CN" altLang="en-US" sz="2800" b="1" dirty="0">
                <a:sym typeface="+mn-ea"/>
              </a:rPr>
              <a:t>肋间神经</a:t>
            </a:r>
            <a:r>
              <a:rPr lang="zh-CN" altLang="en-US" sz="2800" dirty="0">
                <a:sym typeface="+mn-ea"/>
              </a:rPr>
              <a:t>，第</a:t>
            </a:r>
            <a:r>
              <a:rPr lang="en-US" altLang="zh-CN" sz="2800">
                <a:sym typeface="+mn-ea"/>
              </a:rPr>
              <a:t>12</a:t>
            </a:r>
            <a:r>
              <a:rPr lang="zh-CN" altLang="en-US" sz="2800" dirty="0">
                <a:sym typeface="+mn-ea"/>
              </a:rPr>
              <a:t>对胸神经前支位于第</a:t>
            </a:r>
            <a:r>
              <a:rPr lang="en-US" altLang="zh-CN" sz="2800">
                <a:sym typeface="+mn-ea"/>
              </a:rPr>
              <a:t>12</a:t>
            </a:r>
            <a:r>
              <a:rPr lang="zh-CN" altLang="en-US" sz="2800" dirty="0">
                <a:sym typeface="+mn-ea"/>
              </a:rPr>
              <a:t>肋下方，故名</a:t>
            </a:r>
            <a:r>
              <a:rPr lang="zh-CN" altLang="en-US" sz="2800" b="1" dirty="0">
                <a:sym typeface="+mn-ea"/>
              </a:rPr>
              <a:t>肋下神经</a:t>
            </a:r>
            <a:r>
              <a:rPr lang="zh-CN" altLang="en-US" sz="2800" dirty="0">
                <a:sym typeface="+mn-ea"/>
              </a:rPr>
              <a:t>。肌支支配相应的肋间肌和腹肌的前外侧群，皮支分布于胸、腹壁的皮肤。胸神经前支在胸、腹壁皮肤的节段性分布最为明显，按神经顺序由上向下依次排列，如</a:t>
            </a:r>
            <a:r>
              <a:rPr lang="en-US" altLang="zh-CN" sz="2800">
                <a:sym typeface="+mn-ea"/>
              </a:rPr>
              <a:t>T2 </a:t>
            </a:r>
            <a:r>
              <a:rPr lang="zh-CN" altLang="en-US" sz="2800" dirty="0">
                <a:sym typeface="+mn-ea"/>
              </a:rPr>
              <a:t>分布区相当于胸骨角平面，</a:t>
            </a:r>
            <a:r>
              <a:rPr lang="en-US" altLang="zh-CN" sz="2800">
                <a:sym typeface="+mn-ea"/>
              </a:rPr>
              <a:t>T4 </a:t>
            </a:r>
            <a:r>
              <a:rPr lang="zh-CN" altLang="en-US" sz="2800" dirty="0">
                <a:sym typeface="+mn-ea"/>
              </a:rPr>
              <a:t>相当于乳头平面，</a:t>
            </a:r>
            <a:r>
              <a:rPr lang="en-US" altLang="zh-CN" sz="2800">
                <a:sym typeface="+mn-ea"/>
              </a:rPr>
              <a:t>T6</a:t>
            </a:r>
            <a:r>
              <a:rPr lang="zh-CN" altLang="en-US" sz="2800" dirty="0">
                <a:sym typeface="+mn-ea"/>
              </a:rPr>
              <a:t>相当于剑突平面，</a:t>
            </a:r>
            <a:r>
              <a:rPr lang="en-US" altLang="zh-CN" sz="2800">
                <a:sym typeface="+mn-ea"/>
              </a:rPr>
              <a:t>T8 </a:t>
            </a:r>
            <a:r>
              <a:rPr lang="zh-CN" altLang="en-US" sz="2800" dirty="0">
                <a:sym typeface="+mn-ea"/>
              </a:rPr>
              <a:t>相当于肋弓平面，</a:t>
            </a:r>
            <a:r>
              <a:rPr lang="en-US" altLang="zh-CN" sz="2800">
                <a:sym typeface="+mn-ea"/>
              </a:rPr>
              <a:t>T10</a:t>
            </a:r>
            <a:r>
              <a:rPr lang="zh-CN" altLang="en-US" sz="2800" dirty="0">
                <a:sym typeface="+mn-ea"/>
              </a:rPr>
              <a:t>相当于脐平面，</a:t>
            </a:r>
            <a:r>
              <a:rPr lang="en-US" altLang="zh-CN" sz="2800">
                <a:sym typeface="+mn-ea"/>
              </a:rPr>
              <a:t>T12</a:t>
            </a:r>
            <a:r>
              <a:rPr lang="zh-CN" altLang="en-US" sz="2800" dirty="0">
                <a:sym typeface="+mn-ea"/>
              </a:rPr>
              <a:t>则分布于耻骨联合与脐连线中点平面。</a:t>
            </a:r>
            <a:endParaRPr lang="zh-CN" altLang="en-US" sz="2800" dirty="0">
              <a:sym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50385" y="168275"/>
            <a:ext cx="6096000" cy="583565"/>
          </a:xfrm>
          <a:prstGeom prst="rect">
            <a:avLst/>
          </a:prstGeom>
          <a:noFill/>
        </p:spPr>
        <p:txBody>
          <a:bodyPr wrap="square" rtlCol="0" anchor="t">
            <a:spAutoFit/>
          </a:bodyPr>
          <a:p>
            <a:r>
              <a:rPr lang="zh-CN" altLang="en-US" sz="3200" dirty="0">
                <a:sym typeface="+mn-ea"/>
              </a:rPr>
              <a:t>肋间神经走行及分支 </a:t>
            </a:r>
            <a:endParaRPr lang="zh-CN" altLang="en-US" sz="3200" dirty="0">
              <a:sym typeface="+mn-ea"/>
            </a:endParaRPr>
          </a:p>
        </p:txBody>
      </p:sp>
      <p:pic>
        <p:nvPicPr>
          <p:cNvPr id="103428" name="图片 103427" descr="图11-40"/>
          <p:cNvPicPr>
            <a:picLocks noChangeAspect="1"/>
          </p:cNvPicPr>
          <p:nvPr/>
        </p:nvPicPr>
        <p:blipFill>
          <a:blip r:embed="rId1"/>
          <a:stretch>
            <a:fillRect/>
          </a:stretch>
        </p:blipFill>
        <p:spPr>
          <a:xfrm>
            <a:off x="1185545" y="1096645"/>
            <a:ext cx="9566275" cy="5204460"/>
          </a:xfrm>
          <a:prstGeom prst="rect">
            <a:avLst/>
          </a:prstGeom>
          <a:noFill/>
          <a:ln w="9525">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42740" y="0"/>
            <a:ext cx="6096000" cy="583565"/>
          </a:xfrm>
          <a:prstGeom prst="rect">
            <a:avLst/>
          </a:prstGeom>
          <a:noFill/>
        </p:spPr>
        <p:txBody>
          <a:bodyPr wrap="square" rtlCol="0" anchor="t">
            <a:spAutoFit/>
          </a:bodyPr>
          <a:p>
            <a:r>
              <a:rPr lang="zh-CN" altLang="en-US" sz="3200" dirty="0">
                <a:sym typeface="+mn-ea"/>
              </a:rPr>
              <a:t>躯干的神经（前面） </a:t>
            </a:r>
            <a:endParaRPr lang="zh-CN" altLang="en-US" sz="3200" dirty="0">
              <a:sym typeface="+mn-ea"/>
            </a:endParaRPr>
          </a:p>
        </p:txBody>
      </p:sp>
      <p:pic>
        <p:nvPicPr>
          <p:cNvPr id="104452" name="图片 104451" descr="图11-41"/>
          <p:cNvPicPr>
            <a:picLocks noChangeAspect="1"/>
          </p:cNvPicPr>
          <p:nvPr/>
        </p:nvPicPr>
        <p:blipFill>
          <a:blip r:embed="rId1"/>
          <a:srcRect b="9830"/>
          <a:stretch>
            <a:fillRect/>
          </a:stretch>
        </p:blipFill>
        <p:spPr>
          <a:xfrm>
            <a:off x="1827530" y="1134745"/>
            <a:ext cx="9037320" cy="4916805"/>
          </a:xfrm>
          <a:prstGeom prst="rect">
            <a:avLst/>
          </a:prstGeom>
          <a:noFill/>
          <a:ln w="9525">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41115" y="130810"/>
            <a:ext cx="6096000" cy="583565"/>
          </a:xfrm>
          <a:prstGeom prst="rect">
            <a:avLst/>
          </a:prstGeom>
          <a:noFill/>
        </p:spPr>
        <p:txBody>
          <a:bodyPr wrap="square" rtlCol="0" anchor="t">
            <a:spAutoFit/>
          </a:bodyPr>
          <a:p>
            <a:r>
              <a:rPr lang="zh-CN" altLang="en-US" sz="3200" dirty="0">
                <a:sym typeface="+mn-ea"/>
              </a:rPr>
              <a:t>（四）腰丛</a:t>
            </a:r>
            <a:endParaRPr lang="zh-CN" altLang="en-US" sz="3200" dirty="0">
              <a:sym typeface="+mn-ea"/>
            </a:endParaRPr>
          </a:p>
        </p:txBody>
      </p:sp>
      <p:sp>
        <p:nvSpPr>
          <p:cNvPr id="3" name="文本框 2"/>
          <p:cNvSpPr txBox="1"/>
          <p:nvPr/>
        </p:nvSpPr>
        <p:spPr>
          <a:xfrm>
            <a:off x="1614170" y="1390650"/>
            <a:ext cx="9114155" cy="39643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b="1" dirty="0">
                <a:sym typeface="+mn-ea"/>
              </a:rPr>
              <a:t>腰丛</a:t>
            </a:r>
            <a:r>
              <a:rPr lang="zh-CN" altLang="en-US" sz="2800" dirty="0">
                <a:sym typeface="+mn-ea"/>
              </a:rPr>
              <a:t>由第</a:t>
            </a:r>
            <a:r>
              <a:rPr lang="en-US" altLang="zh-CN" sz="2800">
                <a:sym typeface="+mn-ea"/>
              </a:rPr>
              <a:t>12</a:t>
            </a:r>
            <a:r>
              <a:rPr lang="zh-CN" altLang="en-US" sz="2800" dirty="0">
                <a:sym typeface="+mn-ea"/>
              </a:rPr>
              <a:t>胸神经前支的一部分、第</a:t>
            </a:r>
            <a:r>
              <a:rPr lang="en-US" altLang="zh-CN" sz="2800">
                <a:sym typeface="+mn-ea"/>
              </a:rPr>
              <a:t>1</a:t>
            </a:r>
            <a:r>
              <a:rPr lang="zh-CN" altLang="en-US" sz="2800" dirty="0">
                <a:sym typeface="+mn-ea"/>
              </a:rPr>
              <a:t>～</a:t>
            </a:r>
            <a:r>
              <a:rPr lang="en-US" altLang="zh-CN" sz="2800">
                <a:sym typeface="+mn-ea"/>
              </a:rPr>
              <a:t>3</a:t>
            </a:r>
            <a:r>
              <a:rPr lang="zh-CN" altLang="en-US" sz="2800" dirty="0">
                <a:sym typeface="+mn-ea"/>
              </a:rPr>
              <a:t>腰神经前支和第</a:t>
            </a:r>
            <a:r>
              <a:rPr lang="en-US" altLang="zh-CN" sz="2800">
                <a:sym typeface="+mn-ea"/>
              </a:rPr>
              <a:t>4</a:t>
            </a:r>
            <a:r>
              <a:rPr lang="zh-CN" altLang="en-US" sz="2800" dirty="0">
                <a:sym typeface="+mn-ea"/>
              </a:rPr>
              <a:t>腰神经前支的一部分组成，位于腰大肌深面。腰丛的主要分支：</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⒈ </a:t>
            </a:r>
            <a:r>
              <a:rPr lang="zh-CN" altLang="en-US" sz="2800" b="1" dirty="0">
                <a:sym typeface="+mn-ea"/>
              </a:rPr>
              <a:t>髂腹下神经</a:t>
            </a:r>
            <a:r>
              <a:rPr lang="zh-CN" altLang="en-US" sz="2800" dirty="0">
                <a:sym typeface="+mn-ea"/>
              </a:rPr>
              <a:t>和</a:t>
            </a:r>
            <a:r>
              <a:rPr lang="zh-CN" altLang="en-US" sz="2800" b="1" dirty="0">
                <a:sym typeface="+mn-ea"/>
              </a:rPr>
              <a:t>髂腹股沟神经  </a:t>
            </a:r>
            <a:r>
              <a:rPr lang="zh-CN" altLang="en-US" sz="2800" dirty="0">
                <a:sym typeface="+mn-ea"/>
              </a:rPr>
              <a:t>肌支支配腹壁肌，皮支分布于臀外侧部、腹股沟区、阴囊或大阴唇的皮肤。</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⒉ </a:t>
            </a:r>
            <a:r>
              <a:rPr lang="zh-CN" altLang="en-US" sz="2800" b="1" dirty="0">
                <a:sym typeface="+mn-ea"/>
              </a:rPr>
              <a:t>股神经</a:t>
            </a:r>
            <a:r>
              <a:rPr lang="zh-CN" altLang="en-US" sz="2800" dirty="0">
                <a:sym typeface="+mn-ea"/>
              </a:rPr>
              <a:t>　是腰丛中最大的分支，经腹股沟韧带深面、股动脉外侧进入股三角。</a:t>
            </a:r>
            <a:r>
              <a:rPr lang="zh-CN" altLang="en-US" sz="2800" b="1" dirty="0">
                <a:sym typeface="+mn-ea"/>
              </a:rPr>
              <a:t>肌支</a:t>
            </a:r>
            <a:r>
              <a:rPr lang="zh-CN" altLang="en-US" sz="2800" dirty="0">
                <a:sym typeface="+mn-ea"/>
              </a:rPr>
              <a:t>，主要支配大腿前肌群；</a:t>
            </a:r>
            <a:r>
              <a:rPr lang="zh-CN" altLang="en-US" sz="2800" b="1" dirty="0">
                <a:sym typeface="+mn-ea"/>
              </a:rPr>
              <a:t>皮支</a:t>
            </a:r>
            <a:r>
              <a:rPr lang="zh-CN" altLang="en-US" sz="2800" dirty="0">
                <a:sym typeface="+mn-ea"/>
              </a:rPr>
              <a:t>分布于大腿前面、小腿内侧面和足内侧缘的皮肤。</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en-US" altLang="zh-CN" sz="2800">
                <a:sym typeface="+mn-ea"/>
              </a:rPr>
              <a:t>3.</a:t>
            </a:r>
            <a:r>
              <a:rPr lang="en-US" altLang="zh-CN" sz="2800" b="1">
                <a:sym typeface="+mn-ea"/>
              </a:rPr>
              <a:t> </a:t>
            </a:r>
            <a:r>
              <a:rPr lang="zh-CN" altLang="en-US" sz="2800" b="1" dirty="0">
                <a:sym typeface="+mn-ea"/>
              </a:rPr>
              <a:t>闭孔神经　</a:t>
            </a:r>
            <a:r>
              <a:rPr lang="zh-CN" altLang="en-US" sz="2800" dirty="0">
                <a:sym typeface="+mn-ea"/>
              </a:rPr>
              <a:t>穿闭孔出骨盆，肌支支配股内侧肌群。皮支分布于股内侧皮肤。 </a:t>
            </a:r>
            <a:endParaRPr lang="zh-CN" altLang="en-US" sz="2800" dirty="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文本框 2"/>
          <p:cNvSpPr txBox="1"/>
          <p:nvPr/>
        </p:nvSpPr>
        <p:spPr>
          <a:xfrm>
            <a:off x="1163320" y="2413635"/>
            <a:ext cx="10367645" cy="3380105"/>
          </a:xfrm>
          <a:prstGeom prst="rect">
            <a:avLst/>
          </a:prstGeom>
          <a:noFill/>
        </p:spPr>
        <p:txBody>
          <a:bodyPr wrap="square" rtlCol="0" anchor="t">
            <a:noAutofit/>
          </a:bodyPr>
          <a:p>
            <a:pPr marL="342900" indent="-342900" algn="l">
              <a:buFont typeface="Arial" panose="020B0604020202020204" pitchFamily="34" charset="0"/>
              <a:buChar char="•"/>
            </a:pPr>
            <a:r>
              <a:rPr lang="zh-CN" altLang="en-US" sz="2800" dirty="0">
                <a:sym typeface="+mn-ea"/>
              </a:rPr>
              <a:t>神经系统活动的基本方式是</a:t>
            </a:r>
            <a:r>
              <a:rPr lang="zh-CN" altLang="en-US" sz="2800" b="1" dirty="0">
                <a:sym typeface="+mn-ea"/>
              </a:rPr>
              <a:t>反射</a:t>
            </a:r>
            <a:r>
              <a:rPr lang="zh-CN" altLang="en-US" sz="2800" dirty="0">
                <a:sym typeface="+mn-ea"/>
              </a:rPr>
              <a:t>，反射的结构基础是</a:t>
            </a:r>
            <a:r>
              <a:rPr lang="zh-CN" altLang="en-US" sz="2800" b="1" dirty="0">
                <a:sym typeface="+mn-ea"/>
              </a:rPr>
              <a:t>反射弧</a:t>
            </a:r>
            <a:r>
              <a:rPr lang="zh-CN" altLang="en-US" sz="2800" dirty="0">
                <a:sym typeface="+mn-ea"/>
              </a:rPr>
              <a:t>，反射弧包括感受器、传入神经、中枢、传出神经和效应器。神经系统通过与其相连的各种感受器，接受内、外环境变化的各种刺激，这些刺激经传入神经传递到脊髓和脑的不同部位，经过整和后发出相应的神经冲动，再经传出神经传至相应的效应器，产生各种适应性的反应，这个过程称为反射。</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31335" y="149860"/>
            <a:ext cx="6096000" cy="583565"/>
          </a:xfrm>
          <a:prstGeom prst="rect">
            <a:avLst/>
          </a:prstGeom>
          <a:noFill/>
        </p:spPr>
        <p:txBody>
          <a:bodyPr wrap="square" rtlCol="0" anchor="t">
            <a:spAutoFit/>
          </a:bodyPr>
          <a:p>
            <a:r>
              <a:rPr lang="zh-CN" altLang="en-US" sz="3200" dirty="0">
                <a:sym typeface="+mn-ea"/>
              </a:rPr>
              <a:t>腰、骶丛组成模式图</a:t>
            </a:r>
            <a:endParaRPr lang="zh-CN" altLang="en-US" sz="3200" dirty="0">
              <a:sym typeface="+mn-ea"/>
            </a:endParaRPr>
          </a:p>
        </p:txBody>
      </p:sp>
      <p:pic>
        <p:nvPicPr>
          <p:cNvPr id="106500" name="图片 106499" descr="图11-42"/>
          <p:cNvPicPr>
            <a:picLocks noChangeAspect="1"/>
          </p:cNvPicPr>
          <p:nvPr/>
        </p:nvPicPr>
        <p:blipFill>
          <a:blip r:embed="rId1"/>
          <a:stretch>
            <a:fillRect/>
          </a:stretch>
        </p:blipFill>
        <p:spPr>
          <a:xfrm>
            <a:off x="1167130" y="733425"/>
            <a:ext cx="9451975" cy="5224780"/>
          </a:xfrm>
          <a:prstGeom prst="rect">
            <a:avLst/>
          </a:prstGeom>
          <a:noFill/>
          <a:ln w="9525">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42745" y="0"/>
            <a:ext cx="8906510" cy="521970"/>
          </a:xfrm>
          <a:prstGeom prst="rect">
            <a:avLst/>
          </a:prstGeom>
          <a:noFill/>
        </p:spPr>
        <p:txBody>
          <a:bodyPr wrap="square" rtlCol="0" anchor="t">
            <a:spAutoFit/>
          </a:bodyPr>
          <a:p>
            <a:r>
              <a:rPr lang="zh-CN" altLang="en-US" sz="2800" dirty="0">
                <a:sym typeface="+mn-ea"/>
              </a:rPr>
              <a:t>下肢的神经（前面）        下肢的神经（后面）</a:t>
            </a:r>
            <a:endParaRPr lang="zh-CN" altLang="en-US" sz="2800" dirty="0">
              <a:sym typeface="+mn-ea"/>
            </a:endParaRPr>
          </a:p>
        </p:txBody>
      </p:sp>
      <p:pic>
        <p:nvPicPr>
          <p:cNvPr id="107524" name="图片 107523" descr="图11-43"/>
          <p:cNvPicPr>
            <a:picLocks noChangeAspect="1"/>
          </p:cNvPicPr>
          <p:nvPr/>
        </p:nvPicPr>
        <p:blipFill>
          <a:blip r:embed="rId1"/>
          <a:stretch>
            <a:fillRect/>
          </a:stretch>
        </p:blipFill>
        <p:spPr>
          <a:xfrm>
            <a:off x="468630" y="1043940"/>
            <a:ext cx="4795520" cy="5096510"/>
          </a:xfrm>
          <a:prstGeom prst="rect">
            <a:avLst/>
          </a:prstGeom>
          <a:noFill/>
          <a:ln w="9525">
            <a:noFill/>
          </a:ln>
        </p:spPr>
      </p:pic>
      <p:pic>
        <p:nvPicPr>
          <p:cNvPr id="107525" name="图片 107524" descr="图11-44"/>
          <p:cNvPicPr>
            <a:picLocks noChangeAspect="1"/>
          </p:cNvPicPr>
          <p:nvPr/>
        </p:nvPicPr>
        <p:blipFill>
          <a:blip r:embed="rId2"/>
          <a:stretch>
            <a:fillRect/>
          </a:stretch>
        </p:blipFill>
        <p:spPr>
          <a:xfrm>
            <a:off x="6275070" y="1196975"/>
            <a:ext cx="4274185" cy="4999355"/>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09035" y="0"/>
            <a:ext cx="6096000" cy="583565"/>
          </a:xfrm>
          <a:prstGeom prst="rect">
            <a:avLst/>
          </a:prstGeom>
          <a:noFill/>
        </p:spPr>
        <p:txBody>
          <a:bodyPr wrap="square" rtlCol="0" anchor="t">
            <a:spAutoFit/>
          </a:bodyPr>
          <a:p>
            <a:r>
              <a:rPr lang="zh-CN" altLang="en-US" sz="3200" dirty="0">
                <a:sym typeface="+mn-ea"/>
              </a:rPr>
              <a:t>（五）骶丛</a:t>
            </a:r>
            <a:endParaRPr lang="zh-CN" altLang="en-US" sz="3200" dirty="0">
              <a:sym typeface="+mn-ea"/>
            </a:endParaRPr>
          </a:p>
        </p:txBody>
      </p:sp>
      <p:sp>
        <p:nvSpPr>
          <p:cNvPr id="3" name="文本框 2"/>
          <p:cNvSpPr txBox="1"/>
          <p:nvPr/>
        </p:nvSpPr>
        <p:spPr>
          <a:xfrm>
            <a:off x="1028065" y="1423670"/>
            <a:ext cx="9455150" cy="3986530"/>
          </a:xfrm>
          <a:prstGeom prst="rect">
            <a:avLst/>
          </a:prstGeom>
          <a:noFill/>
        </p:spPr>
        <p:txBody>
          <a:bodyPr wrap="square" rtlCol="0" anchor="t">
            <a:noAutofit/>
          </a:bodyPr>
          <a:p>
            <a:pPr marL="342900" indent="-342900" algn="l">
              <a:lnSpc>
                <a:spcPct val="80000"/>
              </a:lnSpc>
              <a:buFont typeface="Arial" panose="020B0604020202020204" pitchFamily="34" charset="0"/>
              <a:buChar char="•"/>
            </a:pPr>
            <a:r>
              <a:rPr lang="zh-CN" altLang="en-US" sz="2800" b="1" dirty="0">
                <a:sym typeface="+mn-ea"/>
              </a:rPr>
              <a:t>骶丛</a:t>
            </a:r>
            <a:r>
              <a:rPr lang="zh-CN" altLang="en-US" sz="2800" dirty="0">
                <a:sym typeface="+mn-ea"/>
              </a:rPr>
              <a:t>由腰骶干（第</a:t>
            </a:r>
            <a:r>
              <a:rPr lang="en-US" altLang="zh-CN" sz="2800">
                <a:sym typeface="+mn-ea"/>
              </a:rPr>
              <a:t>4</a:t>
            </a:r>
            <a:r>
              <a:rPr lang="zh-CN" altLang="en-US" sz="2800" dirty="0">
                <a:sym typeface="+mn-ea"/>
              </a:rPr>
              <a:t>腰神经前支的一部分和第</a:t>
            </a:r>
            <a:r>
              <a:rPr lang="en-US" altLang="zh-CN" sz="2800">
                <a:sym typeface="+mn-ea"/>
              </a:rPr>
              <a:t>5</a:t>
            </a:r>
            <a:r>
              <a:rPr lang="zh-CN" altLang="en-US" sz="2800" dirty="0">
                <a:sym typeface="+mn-ea"/>
              </a:rPr>
              <a:t>腰神经前支组成）及全部骶神经和尾神经的前支组成，是全身最大的神经丛，位于骶骨及梨状肌的前面。骶丛的主要分支：</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⒈ </a:t>
            </a:r>
            <a:r>
              <a:rPr lang="zh-CN" altLang="en-US" sz="2800" b="1" dirty="0">
                <a:sym typeface="+mn-ea"/>
              </a:rPr>
              <a:t>臀上神经和臀下神经　</a:t>
            </a:r>
            <a:r>
              <a:rPr lang="zh-CN" altLang="en-US" sz="2800" dirty="0">
                <a:sym typeface="+mn-ea"/>
              </a:rPr>
              <a:t>经梨状肌上、下孔出盆腔，支配臀部肌。</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⒉ </a:t>
            </a:r>
            <a:r>
              <a:rPr lang="zh-CN" altLang="en-US" sz="2800" b="1" dirty="0">
                <a:sym typeface="+mn-ea"/>
              </a:rPr>
              <a:t>阴部神经　</a:t>
            </a:r>
            <a:r>
              <a:rPr lang="zh-CN" altLang="en-US" sz="2800" dirty="0">
                <a:sym typeface="+mn-ea"/>
              </a:rPr>
              <a:t>经梨状肌下孔出骨盆，分布于会阴部和外生殖器的肌和皮肤。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⒊ </a:t>
            </a:r>
            <a:r>
              <a:rPr lang="zh-CN" altLang="en-US" sz="2800" b="1" dirty="0">
                <a:sym typeface="+mn-ea"/>
              </a:rPr>
              <a:t>坐骨神经</a:t>
            </a:r>
            <a:r>
              <a:rPr lang="zh-CN" altLang="en-US" sz="2800" dirty="0">
                <a:sym typeface="+mn-ea"/>
              </a:rPr>
              <a:t> 是全身最粗大的脊神经，经梨状肌下孔出盆腔，在臀大肌深面，经坐骨结节与股骨大转子之间下降至大腿后面，在腘窝上方分为胫神经和腓总神经。</a:t>
            </a:r>
            <a:endParaRPr lang="zh-CN" altLang="en-US" sz="2800" dirty="0">
              <a:sym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7275" y="973455"/>
            <a:ext cx="10078085" cy="491172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en-US" altLang="zh-CN" sz="2800">
                <a:sym typeface="+mn-ea"/>
              </a:rPr>
              <a:t>1) </a:t>
            </a:r>
            <a:r>
              <a:rPr lang="zh-CN" altLang="en-US" sz="2800" b="1" dirty="0">
                <a:sym typeface="+mn-ea"/>
              </a:rPr>
              <a:t>胫神经</a:t>
            </a:r>
            <a:r>
              <a:rPr lang="zh-CN" altLang="en-US" sz="2800" dirty="0">
                <a:sym typeface="+mn-ea"/>
              </a:rPr>
              <a:t>　是坐骨神经的直接延续，在小腿三头肌的深面伴胫后动脉下行，经内踝后方至足底分为</a:t>
            </a:r>
            <a:r>
              <a:rPr lang="zh-CN" altLang="en-US" sz="2800" b="1" dirty="0">
                <a:sym typeface="+mn-ea"/>
              </a:rPr>
              <a:t>足底内、外侧神经，</a:t>
            </a:r>
            <a:r>
              <a:rPr lang="zh-CN" altLang="en-US" sz="2800" dirty="0">
                <a:sym typeface="+mn-ea"/>
              </a:rPr>
              <a:t>肌支支配小腿后群肌及足底肌；皮支分布于小腿后面下部、足背外侧缘的皮肤。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胫神经受损后主要表现为小腿后群肌无力，足不能跖屈，不能以足尖站立，内翻力弱，足底皮肤感觉障碍明显。由于小腿前外侧群肌过度牵拉，使足呈背屈、外翻位，出现“钩形足”畸形。</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en-US" altLang="zh-CN" sz="2800">
                <a:sym typeface="+mn-ea"/>
              </a:rPr>
              <a:t>2</a:t>
            </a:r>
            <a:r>
              <a:rPr lang="zh-CN" altLang="en-US" sz="2800" dirty="0">
                <a:sym typeface="+mn-ea"/>
              </a:rPr>
              <a:t>）</a:t>
            </a:r>
            <a:r>
              <a:rPr lang="zh-CN" altLang="en-US" sz="2800" b="1" dirty="0">
                <a:sym typeface="+mn-ea"/>
              </a:rPr>
              <a:t>腓总神经　</a:t>
            </a:r>
            <a:r>
              <a:rPr lang="zh-CN" altLang="en-US" sz="2800" dirty="0">
                <a:sym typeface="+mn-ea"/>
              </a:rPr>
              <a:t>沿腘窝外侧缘下行，绕腓骨头的下外方至小腿前面，分为腓浅神经和腓深神经。分布范围包括小腿前、外侧群肌和小腿外侧、足背和趾背的皮肤。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腓总神经绕行腓骨颈处位置表浅，易受损伤。受伤后足不能背屈，趾不能伸，足下垂且内翻，呈“马蹄”内翻足畸形。行走时呈“跨阈步态”。小腿前外侧及足背感觉障碍明显。</a:t>
            </a:r>
            <a:endParaRPr lang="zh-CN" altLang="en-US" sz="2800" dirty="0">
              <a:sym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67175" y="206375"/>
            <a:ext cx="6096000" cy="583565"/>
          </a:xfrm>
          <a:prstGeom prst="rect">
            <a:avLst/>
          </a:prstGeom>
          <a:noFill/>
        </p:spPr>
        <p:txBody>
          <a:bodyPr wrap="square" rtlCol="0" anchor="t">
            <a:spAutoFit/>
          </a:bodyPr>
          <a:p>
            <a:r>
              <a:rPr lang="zh-CN" altLang="en-US" sz="3200" dirty="0">
                <a:sym typeface="+mn-ea"/>
              </a:rPr>
              <a:t>神经损伤后足的畸形 </a:t>
            </a:r>
            <a:endParaRPr lang="zh-CN" altLang="en-US" sz="3200" dirty="0">
              <a:sym typeface="+mn-ea"/>
            </a:endParaRPr>
          </a:p>
        </p:txBody>
      </p:sp>
      <p:pic>
        <p:nvPicPr>
          <p:cNvPr id="110596" name="图片 110595" descr="图11-45"/>
          <p:cNvPicPr>
            <a:picLocks noChangeAspect="1"/>
          </p:cNvPicPr>
          <p:nvPr/>
        </p:nvPicPr>
        <p:blipFill>
          <a:blip r:embed="rId1"/>
          <a:stretch>
            <a:fillRect/>
          </a:stretch>
        </p:blipFill>
        <p:spPr>
          <a:xfrm>
            <a:off x="1426210" y="1624330"/>
            <a:ext cx="9907905" cy="4217670"/>
          </a:xfrm>
          <a:prstGeom prst="rect">
            <a:avLst/>
          </a:prstGeom>
          <a:noFill/>
          <a:ln w="9525">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31335" y="225425"/>
            <a:ext cx="6096000" cy="583565"/>
          </a:xfrm>
          <a:prstGeom prst="rect">
            <a:avLst/>
          </a:prstGeom>
          <a:noFill/>
        </p:spPr>
        <p:txBody>
          <a:bodyPr wrap="square" rtlCol="0" anchor="t">
            <a:spAutoFit/>
          </a:bodyPr>
          <a:p>
            <a:r>
              <a:rPr lang="zh-CN" altLang="en-US" sz="3200" b="1" dirty="0">
                <a:sym typeface="+mn-ea"/>
              </a:rPr>
              <a:t>二 脑神经</a:t>
            </a:r>
            <a:endParaRPr lang="zh-CN" altLang="en-US" sz="3200" b="1" dirty="0">
              <a:sym typeface="+mn-ea"/>
            </a:endParaRPr>
          </a:p>
        </p:txBody>
      </p:sp>
      <p:sp>
        <p:nvSpPr>
          <p:cNvPr id="3" name="文本框 2"/>
          <p:cNvSpPr txBox="1"/>
          <p:nvPr/>
        </p:nvSpPr>
        <p:spPr>
          <a:xfrm>
            <a:off x="1292225" y="1758315"/>
            <a:ext cx="9888855" cy="2414905"/>
          </a:xfrm>
          <a:prstGeom prst="rect">
            <a:avLst/>
          </a:prstGeom>
          <a:noFill/>
        </p:spPr>
        <p:txBody>
          <a:bodyPr wrap="square" rtlCol="0" anchor="t">
            <a:spAutoFit/>
          </a:bodyPr>
          <a:p>
            <a:pPr marL="342900" indent="-342900" algn="l">
              <a:lnSpc>
                <a:spcPct val="90000"/>
              </a:lnSpc>
              <a:buFont typeface="Arial" panose="020B0604020202020204" pitchFamily="34" charset="0"/>
              <a:buChar char="•"/>
            </a:pPr>
            <a:r>
              <a:rPr lang="zh-CN" altLang="en-US" sz="2800" b="1" dirty="0">
                <a:sym typeface="+mn-ea"/>
              </a:rPr>
              <a:t>脑神经</a:t>
            </a:r>
            <a:r>
              <a:rPr lang="zh-CN" altLang="en-US" sz="2800" dirty="0">
                <a:sym typeface="+mn-ea"/>
              </a:rPr>
              <a:t>与脑相连，共</a:t>
            </a:r>
            <a:r>
              <a:rPr lang="en-US" altLang="zh-CN" sz="2800">
                <a:sym typeface="+mn-ea"/>
              </a:rPr>
              <a:t>12</a:t>
            </a:r>
            <a:r>
              <a:rPr lang="zh-CN" altLang="en-US" sz="2800" dirty="0">
                <a:sym typeface="+mn-ea"/>
              </a:rPr>
              <a:t>对，其排列顺序通常用罗马数字表示。 </a:t>
            </a:r>
            <a:endParaRPr lang="zh-CN" altLang="en-US" sz="2800" kern="1200" dirty="0">
              <a:solidFill>
                <a:schemeClr val="tx1"/>
              </a:solidFill>
              <a:latin typeface="+mn-lt"/>
              <a:ea typeface="+mn-ea"/>
              <a:cs typeface="+mn-cs"/>
            </a:endParaRPr>
          </a:p>
          <a:p>
            <a:pPr marL="342900" indent="-342900" algn="l">
              <a:lnSpc>
                <a:spcPct val="90000"/>
              </a:lnSpc>
              <a:buFont typeface="Arial" panose="020B0604020202020204" pitchFamily="34" charset="0"/>
              <a:buChar char="•"/>
            </a:pPr>
            <a:r>
              <a:rPr lang="zh-CN" altLang="en-US" sz="2800" dirty="0">
                <a:sym typeface="+mn-ea"/>
              </a:rPr>
              <a:t>根据脑神经所含纤维性质的不同，可将脑神经分为感觉性脑神经、运动性脑神经和混合性脑神经</a:t>
            </a:r>
            <a:r>
              <a:rPr lang="en-US" altLang="zh-CN" sz="2800">
                <a:sym typeface="+mn-ea"/>
              </a:rPr>
              <a:t>3</a:t>
            </a:r>
            <a:r>
              <a:rPr lang="zh-CN" altLang="en-US" sz="2800" dirty="0">
                <a:sym typeface="+mn-ea"/>
              </a:rPr>
              <a:t>类。第</a:t>
            </a:r>
            <a:r>
              <a:rPr lang="en-US" altLang="zh-CN" sz="2800">
                <a:sym typeface="+mn-ea"/>
              </a:rPr>
              <a:t>Ⅰ</a:t>
            </a:r>
            <a:r>
              <a:rPr lang="zh-CN" altLang="en-US" sz="2800" b="1" dirty="0">
                <a:sym typeface="+mn-ea"/>
              </a:rPr>
              <a:t>、</a:t>
            </a:r>
            <a:r>
              <a:rPr lang="en-US" altLang="zh-CN" sz="2800">
                <a:sym typeface="+mn-ea"/>
              </a:rPr>
              <a:t>Ⅱ</a:t>
            </a:r>
            <a:r>
              <a:rPr lang="zh-CN" altLang="en-US" sz="2800" b="1" dirty="0">
                <a:sym typeface="+mn-ea"/>
              </a:rPr>
              <a:t>、</a:t>
            </a:r>
            <a:r>
              <a:rPr lang="en-US" altLang="zh-CN" sz="2800">
                <a:sym typeface="+mn-ea"/>
              </a:rPr>
              <a:t>Ⅷ</a:t>
            </a:r>
            <a:r>
              <a:rPr lang="zh-CN" altLang="en-US" sz="2800" b="1" dirty="0">
                <a:sym typeface="+mn-ea"/>
              </a:rPr>
              <a:t>对</a:t>
            </a:r>
            <a:r>
              <a:rPr lang="zh-CN" altLang="en-US" sz="2800" dirty="0">
                <a:sym typeface="+mn-ea"/>
              </a:rPr>
              <a:t>为感觉性脑神经，第</a:t>
            </a:r>
            <a:r>
              <a:rPr lang="en-US" altLang="zh-CN" sz="2800">
                <a:sym typeface="+mn-ea"/>
              </a:rPr>
              <a:t>Ⅲ</a:t>
            </a:r>
            <a:r>
              <a:rPr lang="zh-CN" altLang="en-US" sz="2800" dirty="0">
                <a:sym typeface="+mn-ea"/>
              </a:rPr>
              <a:t>、</a:t>
            </a:r>
            <a:r>
              <a:rPr lang="en-US" altLang="zh-CN" sz="2800">
                <a:sym typeface="+mn-ea"/>
              </a:rPr>
              <a:t>Ⅳ</a:t>
            </a:r>
            <a:r>
              <a:rPr lang="zh-CN" altLang="en-US" sz="2800" b="1" dirty="0">
                <a:sym typeface="+mn-ea"/>
              </a:rPr>
              <a:t>、</a:t>
            </a:r>
            <a:r>
              <a:rPr lang="en-US" altLang="zh-CN" sz="2800">
                <a:sym typeface="+mn-ea"/>
              </a:rPr>
              <a:t>Ⅵ</a:t>
            </a:r>
            <a:r>
              <a:rPr lang="zh-CN" altLang="en-US" sz="2800" b="1" dirty="0">
                <a:sym typeface="+mn-ea"/>
              </a:rPr>
              <a:t>、</a:t>
            </a:r>
            <a:r>
              <a:rPr lang="en-US" altLang="zh-CN" sz="2800">
                <a:sym typeface="+mn-ea"/>
              </a:rPr>
              <a:t>Ⅺ</a:t>
            </a:r>
            <a:r>
              <a:rPr lang="zh-CN" altLang="en-US" sz="2800" b="1" dirty="0">
                <a:sym typeface="+mn-ea"/>
              </a:rPr>
              <a:t>、</a:t>
            </a:r>
            <a:r>
              <a:rPr lang="en-US" altLang="zh-CN" sz="2800">
                <a:sym typeface="+mn-ea"/>
              </a:rPr>
              <a:t>Ⅻ</a:t>
            </a:r>
            <a:r>
              <a:rPr lang="zh-CN" altLang="en-US" sz="2800" b="1" dirty="0">
                <a:sym typeface="+mn-ea"/>
              </a:rPr>
              <a:t>对</a:t>
            </a:r>
            <a:r>
              <a:rPr lang="zh-CN" altLang="en-US" sz="2800" dirty="0">
                <a:sym typeface="+mn-ea"/>
              </a:rPr>
              <a:t>为运动性脑神经，第</a:t>
            </a:r>
            <a:r>
              <a:rPr lang="en-US" altLang="zh-CN" sz="2800">
                <a:sym typeface="+mn-ea"/>
              </a:rPr>
              <a:t>Ⅴ</a:t>
            </a:r>
            <a:r>
              <a:rPr lang="zh-CN" altLang="en-US" sz="2800" b="1" dirty="0">
                <a:sym typeface="+mn-ea"/>
              </a:rPr>
              <a:t>、</a:t>
            </a:r>
            <a:r>
              <a:rPr lang="en-US" altLang="zh-CN" sz="2800">
                <a:sym typeface="+mn-ea"/>
              </a:rPr>
              <a:t>Ⅶ</a:t>
            </a:r>
            <a:r>
              <a:rPr lang="zh-CN" altLang="en-US" sz="2800" b="1" dirty="0">
                <a:sym typeface="+mn-ea"/>
              </a:rPr>
              <a:t>、</a:t>
            </a:r>
            <a:r>
              <a:rPr lang="en-US" altLang="zh-CN" sz="2800">
                <a:sym typeface="+mn-ea"/>
              </a:rPr>
              <a:t>Ⅸ</a:t>
            </a:r>
            <a:r>
              <a:rPr lang="zh-CN" altLang="en-US" sz="2800" b="1" dirty="0">
                <a:sym typeface="+mn-ea"/>
              </a:rPr>
              <a:t>、</a:t>
            </a:r>
            <a:r>
              <a:rPr lang="en-US" altLang="zh-CN" sz="2800">
                <a:sym typeface="+mn-ea"/>
              </a:rPr>
              <a:t>Ⅹ</a:t>
            </a:r>
            <a:r>
              <a:rPr lang="zh-CN" altLang="en-US" sz="2800" b="1" dirty="0">
                <a:sym typeface="+mn-ea"/>
              </a:rPr>
              <a:t>对</a:t>
            </a:r>
            <a:r>
              <a:rPr lang="zh-CN" altLang="en-US" sz="2800" dirty="0">
                <a:sym typeface="+mn-ea"/>
              </a:rPr>
              <a:t>为混合性脑神经。其中第</a:t>
            </a:r>
            <a:r>
              <a:rPr lang="en-US" altLang="zh-CN" sz="2800">
                <a:sym typeface="+mn-ea"/>
              </a:rPr>
              <a:t>Ⅲ</a:t>
            </a:r>
            <a:r>
              <a:rPr lang="zh-CN" altLang="en-US" sz="2800" dirty="0">
                <a:sym typeface="+mn-ea"/>
              </a:rPr>
              <a:t>、</a:t>
            </a:r>
            <a:r>
              <a:rPr lang="en-US" altLang="zh-CN" sz="2800">
                <a:sym typeface="+mn-ea"/>
              </a:rPr>
              <a:t>Ⅶ</a:t>
            </a:r>
            <a:r>
              <a:rPr lang="zh-CN" altLang="en-US" sz="2800" b="1" dirty="0">
                <a:sym typeface="+mn-ea"/>
              </a:rPr>
              <a:t>、</a:t>
            </a:r>
            <a:r>
              <a:rPr lang="en-US" altLang="zh-CN" sz="2800">
                <a:sym typeface="+mn-ea"/>
              </a:rPr>
              <a:t>Ⅸ</a:t>
            </a:r>
            <a:r>
              <a:rPr lang="zh-CN" altLang="en-US" sz="2800" b="1" dirty="0">
                <a:sym typeface="+mn-ea"/>
              </a:rPr>
              <a:t>、</a:t>
            </a:r>
            <a:r>
              <a:rPr lang="en-US" altLang="zh-CN" sz="2800">
                <a:sym typeface="+mn-ea"/>
              </a:rPr>
              <a:t>Ⅹ</a:t>
            </a:r>
            <a:r>
              <a:rPr lang="zh-CN" altLang="en-US" sz="2800" b="1" dirty="0">
                <a:sym typeface="+mn-ea"/>
              </a:rPr>
              <a:t>对</a:t>
            </a:r>
            <a:r>
              <a:rPr lang="zh-CN" altLang="en-US" sz="2800" dirty="0">
                <a:sym typeface="+mn-ea"/>
              </a:rPr>
              <a:t>脑神经中含副交感神经纤维。</a:t>
            </a:r>
            <a:endParaRPr lang="zh-CN" altLang="en-US" sz="2800" dirty="0">
              <a:sym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2005" y="0"/>
            <a:ext cx="10474325" cy="583565"/>
          </a:xfrm>
          <a:prstGeom prst="rect">
            <a:avLst/>
          </a:prstGeom>
          <a:noFill/>
        </p:spPr>
        <p:txBody>
          <a:bodyPr wrap="square" rtlCol="0" anchor="t">
            <a:spAutoFit/>
          </a:bodyPr>
          <a:p>
            <a:r>
              <a:rPr lang="zh-CN" altLang="en-US" sz="3200" dirty="0">
                <a:sym typeface="+mn-ea"/>
              </a:rPr>
              <a:t>表</a:t>
            </a:r>
            <a:r>
              <a:rPr lang="en-US" altLang="zh-CN" sz="3200">
                <a:sym typeface="+mn-ea"/>
              </a:rPr>
              <a:t>11-1  </a:t>
            </a:r>
            <a:r>
              <a:rPr lang="zh-CN" altLang="en-US" sz="3200" dirty="0">
                <a:sym typeface="+mn-ea"/>
              </a:rPr>
              <a:t>脑神经名称、性质、连脑部位及进出颅腔部位</a:t>
            </a:r>
            <a:endParaRPr lang="zh-CN" altLang="en-US" sz="3200" dirty="0">
              <a:sym typeface="+mn-ea"/>
            </a:endParaRPr>
          </a:p>
        </p:txBody>
      </p:sp>
      <p:pic>
        <p:nvPicPr>
          <p:cNvPr id="112643" name="文本占位符 112642"/>
          <p:cNvPicPr>
            <a:picLocks noGrp="1" noChangeAspect="1"/>
          </p:cNvPicPr>
          <p:nvPr>
            <p:ph type="body" idx="1"/>
          </p:nvPr>
        </p:nvPicPr>
        <p:blipFill>
          <a:blip r:embed="rId1"/>
          <a:stretch>
            <a:fillRect/>
          </a:stretch>
        </p:blipFill>
        <p:spPr>
          <a:xfrm>
            <a:off x="1457960" y="1165860"/>
            <a:ext cx="8229600" cy="4525963"/>
          </a:xfr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38980" y="0"/>
            <a:ext cx="6096000" cy="583565"/>
          </a:xfrm>
          <a:prstGeom prst="rect">
            <a:avLst/>
          </a:prstGeom>
          <a:noFill/>
        </p:spPr>
        <p:txBody>
          <a:bodyPr wrap="square" rtlCol="0" anchor="t">
            <a:spAutoFit/>
          </a:bodyPr>
          <a:p>
            <a:r>
              <a:rPr lang="zh-CN" altLang="en-US" sz="3200" dirty="0">
                <a:sym typeface="+mn-ea"/>
              </a:rPr>
              <a:t>脑神经概况</a:t>
            </a:r>
            <a:endParaRPr lang="zh-CN" altLang="en-US" sz="3200" dirty="0">
              <a:sym typeface="+mn-ea"/>
            </a:endParaRPr>
          </a:p>
        </p:txBody>
      </p:sp>
      <p:pic>
        <p:nvPicPr>
          <p:cNvPr id="113668" name="图片 113667" descr="图11-46"/>
          <p:cNvPicPr>
            <a:picLocks noChangeAspect="1"/>
          </p:cNvPicPr>
          <p:nvPr/>
        </p:nvPicPr>
        <p:blipFill>
          <a:blip r:embed="rId1"/>
          <a:stretch>
            <a:fillRect/>
          </a:stretch>
        </p:blipFill>
        <p:spPr>
          <a:xfrm>
            <a:off x="965835" y="1048385"/>
            <a:ext cx="9889490" cy="5367655"/>
          </a:xfrm>
          <a:prstGeom prst="rect">
            <a:avLst/>
          </a:prstGeom>
          <a:noFill/>
          <a:ln w="9525">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2420" y="1043940"/>
            <a:ext cx="11360785" cy="4911725"/>
          </a:xfrm>
          <a:prstGeom prst="rect">
            <a:avLst/>
          </a:prstGeom>
          <a:noFill/>
        </p:spPr>
        <p:txBody>
          <a:bodyPr wrap="square" rtlCol="0" anchor="t">
            <a:spAutoFit/>
          </a:bodyPr>
          <a:p>
            <a:pPr marL="812800" indent="-812800" algn="l">
              <a:lnSpc>
                <a:spcPct val="80000"/>
              </a:lnSpc>
            </a:pPr>
            <a:r>
              <a:rPr lang="zh-CN" altLang="en-US" sz="2800" dirty="0">
                <a:sym typeface="+mn-ea"/>
              </a:rPr>
              <a:t>（一）</a:t>
            </a:r>
            <a:r>
              <a:rPr lang="zh-CN" altLang="en-US" sz="2800" b="1" dirty="0">
                <a:sym typeface="+mn-ea"/>
              </a:rPr>
              <a:t>嗅神经</a:t>
            </a:r>
            <a:r>
              <a:rPr lang="zh-CN" altLang="en-US" sz="2800" dirty="0">
                <a:sym typeface="+mn-ea"/>
              </a:rPr>
              <a:t> </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     </a:t>
            </a:r>
            <a:r>
              <a:rPr lang="en-US" altLang="zh-CN" sz="2800" dirty="0">
                <a:sym typeface="+mn-ea"/>
              </a:rPr>
              <a:t> </a:t>
            </a:r>
            <a:r>
              <a:rPr lang="zh-CN" altLang="en-US" sz="2800" dirty="0">
                <a:sym typeface="+mn-ea"/>
              </a:rPr>
              <a:t>为感觉性神经，由鼻腔黏膜嗅区内嗅细胞的中枢突聚集成许多嗅丝，上穿筛孔入颅中窝，终于嗅球，传导嗅觉冲动。</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（二）</a:t>
            </a:r>
            <a:r>
              <a:rPr lang="zh-CN" altLang="en-US" sz="2800" b="1" dirty="0">
                <a:sym typeface="+mn-ea"/>
              </a:rPr>
              <a:t>视神经</a:t>
            </a:r>
            <a:r>
              <a:rPr lang="zh-CN" altLang="en-US" sz="2800" dirty="0">
                <a:sym typeface="+mn-ea"/>
              </a:rPr>
              <a:t> </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     </a:t>
            </a:r>
            <a:r>
              <a:rPr lang="en-US" altLang="zh-CN" sz="2800" dirty="0">
                <a:sym typeface="+mn-ea"/>
              </a:rPr>
              <a:t> </a:t>
            </a:r>
            <a:r>
              <a:rPr lang="zh-CN" altLang="en-US" sz="2800" dirty="0">
                <a:sym typeface="+mn-ea"/>
              </a:rPr>
              <a:t>为感觉性神经，始于视网膜节细胞，其轴突构成视神经，穿视神经管入颅中窝形成视交叉，传导视觉冲动。</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（三）</a:t>
            </a:r>
            <a:r>
              <a:rPr lang="zh-CN" altLang="en-US" sz="2800" b="1" dirty="0">
                <a:sym typeface="+mn-ea"/>
              </a:rPr>
              <a:t>动眼神经 </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    </a:t>
            </a:r>
            <a:r>
              <a:rPr lang="en-US" altLang="zh-CN" sz="2800" dirty="0">
                <a:sym typeface="+mn-ea"/>
              </a:rPr>
              <a:t>  </a:t>
            </a:r>
            <a:r>
              <a:rPr lang="zh-CN" altLang="en-US" sz="2800" dirty="0">
                <a:sym typeface="+mn-ea"/>
              </a:rPr>
              <a:t>为运动性神经，含躯体运动和内脏运动（副交感）两种纤维。动眼神经自中脑腹侧脚间窝出脑，进入海绵窦外侧壁上部，经眶上裂入眶。躯体运动纤维支配上睑提肌、上直肌、下直肌、内直肌和下斜肌。副交感纤维交换神经元后支配瞳孔括约肌和睫状肌。</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（四）</a:t>
            </a:r>
            <a:r>
              <a:rPr lang="zh-CN" altLang="en-US" sz="2800" b="1" dirty="0">
                <a:sym typeface="+mn-ea"/>
              </a:rPr>
              <a:t>滑车神经</a:t>
            </a:r>
            <a:r>
              <a:rPr lang="zh-CN" altLang="en-US" sz="2800" dirty="0">
                <a:sym typeface="+mn-ea"/>
              </a:rPr>
              <a:t> </a:t>
            </a:r>
            <a:endParaRPr lang="zh-CN" altLang="en-US" sz="2800" kern="1200" dirty="0">
              <a:solidFill>
                <a:schemeClr val="tx1"/>
              </a:solidFill>
              <a:latin typeface="+mn-lt"/>
              <a:ea typeface="+mn-ea"/>
              <a:cs typeface="+mn-cs"/>
            </a:endParaRPr>
          </a:p>
          <a:p>
            <a:pPr marL="812800" indent="-812800" algn="l">
              <a:lnSpc>
                <a:spcPct val="80000"/>
              </a:lnSpc>
            </a:pPr>
            <a:r>
              <a:rPr lang="zh-CN" altLang="en-US" sz="2800" dirty="0">
                <a:sym typeface="+mn-ea"/>
              </a:rPr>
              <a:t>     </a:t>
            </a:r>
            <a:r>
              <a:rPr lang="en-US" altLang="zh-CN" sz="2800" dirty="0">
                <a:sym typeface="+mn-ea"/>
              </a:rPr>
              <a:t> </a:t>
            </a:r>
            <a:r>
              <a:rPr lang="zh-CN" altLang="en-US" sz="2800" dirty="0">
                <a:sym typeface="+mn-ea"/>
              </a:rPr>
              <a:t>为运动性神经，自中脑的下丘下方出脑后，绕大脑脚外侧前行，穿经海绵窦外侧壁，经眶上裂入眶，支配上斜肌。</a:t>
            </a:r>
            <a:endParaRPr lang="zh-CN" altLang="en-US" sz="2800" dirty="0">
              <a:sym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78580" y="130810"/>
            <a:ext cx="6096000" cy="583565"/>
          </a:xfrm>
          <a:prstGeom prst="rect">
            <a:avLst/>
          </a:prstGeom>
          <a:noFill/>
        </p:spPr>
        <p:txBody>
          <a:bodyPr wrap="square" rtlCol="0" anchor="t">
            <a:spAutoFit/>
          </a:bodyPr>
          <a:p>
            <a:r>
              <a:rPr lang="zh-CN" altLang="en-US" sz="3200" dirty="0">
                <a:sym typeface="+mn-ea"/>
              </a:rPr>
              <a:t>（五）</a:t>
            </a:r>
            <a:r>
              <a:rPr lang="zh-CN" altLang="en-US" sz="3200" b="1" dirty="0">
                <a:sym typeface="+mn-ea"/>
              </a:rPr>
              <a:t>三叉神经</a:t>
            </a:r>
            <a:endParaRPr lang="zh-CN" altLang="en-US" sz="3200" b="1" dirty="0">
              <a:sym typeface="+mn-ea"/>
            </a:endParaRPr>
          </a:p>
        </p:txBody>
      </p:sp>
      <p:sp>
        <p:nvSpPr>
          <p:cNvPr id="3" name="文本框 2"/>
          <p:cNvSpPr txBox="1"/>
          <p:nvPr/>
        </p:nvSpPr>
        <p:spPr>
          <a:xfrm>
            <a:off x="868045" y="1144905"/>
            <a:ext cx="10455910" cy="4567555"/>
          </a:xfrm>
          <a:prstGeom prst="rect">
            <a:avLst/>
          </a:prstGeom>
          <a:noFill/>
        </p:spPr>
        <p:txBody>
          <a:bodyPr wrap="square" rtlCol="0" anchor="t">
            <a:spAutoFit/>
          </a:bodyPr>
          <a:p>
            <a:pPr marL="342900" indent="-342900" algn="l">
              <a:lnSpc>
                <a:spcPct val="80000"/>
              </a:lnSpc>
              <a:buFont typeface="Arial" panose="020B0604020202020204" pitchFamily="34" charset="0"/>
              <a:buChar char="•"/>
            </a:pPr>
            <a:r>
              <a:rPr lang="zh-CN" altLang="en-US" sz="2800" dirty="0">
                <a:sym typeface="+mn-ea"/>
              </a:rPr>
              <a:t>为混合性神经，自脑桥外侧出脑，向前形成</a:t>
            </a:r>
            <a:r>
              <a:rPr lang="zh-CN" altLang="en-US" sz="2800" b="1" dirty="0">
                <a:sym typeface="+mn-ea"/>
              </a:rPr>
              <a:t>三叉神经节</a:t>
            </a:r>
            <a:r>
              <a:rPr lang="zh-CN" altLang="en-US" sz="2800" dirty="0">
                <a:sym typeface="+mn-ea"/>
              </a:rPr>
              <a:t>（半月节），由此向前分出</a:t>
            </a:r>
            <a:r>
              <a:rPr lang="en-US" altLang="zh-CN" sz="2800">
                <a:sym typeface="+mn-ea"/>
              </a:rPr>
              <a:t>3</a:t>
            </a:r>
            <a:r>
              <a:rPr lang="zh-CN" altLang="en-US" sz="2800" dirty="0">
                <a:sym typeface="+mn-ea"/>
              </a:rPr>
              <a:t>大分支，即眼神经、上颌神经和下颌神经。</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⒈ </a:t>
            </a:r>
            <a:r>
              <a:rPr lang="zh-CN" altLang="en-US" sz="2800" b="1" dirty="0">
                <a:sym typeface="+mn-ea"/>
              </a:rPr>
              <a:t>眼神经</a:t>
            </a:r>
            <a:r>
              <a:rPr lang="zh-CN" altLang="en-US" sz="2800" dirty="0">
                <a:sym typeface="+mn-ea"/>
              </a:rPr>
              <a:t> 为感觉性神经，经眶上裂入眶，分支分布于眶、眼球、泪腺、结膜、硬脑膜和部分鼻粘膜及额顶部、上睑和鼻背的皮肤。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⒉ </a:t>
            </a:r>
            <a:r>
              <a:rPr lang="zh-CN" altLang="en-US" sz="2800" b="1" dirty="0">
                <a:sym typeface="+mn-ea"/>
              </a:rPr>
              <a:t>上颌神经</a:t>
            </a:r>
            <a:r>
              <a:rPr lang="zh-CN" altLang="en-US" sz="2800" dirty="0">
                <a:sym typeface="+mn-ea"/>
              </a:rPr>
              <a:t> 为感觉性神经，自三叉神经节发出，经眶下裂入眶，分布于硬脑膜、眼裂和口裂间的皮肤、上颌牙齿以及鼻腔和口腔粘膜。</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⒊ </a:t>
            </a:r>
            <a:r>
              <a:rPr lang="zh-CN" altLang="en-US" sz="2800" b="1" dirty="0">
                <a:sym typeface="+mn-ea"/>
              </a:rPr>
              <a:t>下颌神经　</a:t>
            </a:r>
            <a:r>
              <a:rPr lang="zh-CN" altLang="en-US" sz="2800" dirty="0">
                <a:sym typeface="+mn-ea"/>
              </a:rPr>
              <a:t>为混合性神经，肌支支配咀嚼肌，皮支分布于硬脑膜、下颌牙及牙龈、舌前</a:t>
            </a:r>
            <a:r>
              <a:rPr lang="en-US" altLang="zh-CN" sz="2800">
                <a:sym typeface="+mn-ea"/>
              </a:rPr>
              <a:t>2/3</a:t>
            </a:r>
            <a:r>
              <a:rPr lang="zh-CN" altLang="en-US" sz="2800" dirty="0">
                <a:sym typeface="+mn-ea"/>
              </a:rPr>
              <a:t>黏膜及口腔底的黏膜、耳颞区和口裂以下的皮肤。</a:t>
            </a:r>
            <a:endParaRPr lang="zh-CN" altLang="en-US" sz="2800" kern="1200" dirty="0">
              <a:solidFill>
                <a:schemeClr val="tx1"/>
              </a:solidFill>
              <a:latin typeface="+mn-lt"/>
              <a:ea typeface="+mn-ea"/>
              <a:cs typeface="+mn-cs"/>
            </a:endParaRPr>
          </a:p>
          <a:p>
            <a:pPr marL="342900" indent="-342900" algn="l">
              <a:lnSpc>
                <a:spcPct val="80000"/>
              </a:lnSpc>
              <a:buFont typeface="Arial" panose="020B0604020202020204" pitchFamily="34" charset="0"/>
              <a:buChar char="•"/>
            </a:pPr>
            <a:r>
              <a:rPr lang="zh-CN" altLang="en-US" sz="2800" dirty="0">
                <a:sym typeface="+mn-ea"/>
              </a:rPr>
              <a:t>临床常见的三叉神经痛可波及整个三叉神经或某一分支的分布范围，疼痛部位和范围与受累的三叉神经或某支分布区域一致。</a:t>
            </a:r>
            <a:endParaRPr lang="zh-CN" altLang="en-US" sz="2800" dirty="0">
              <a:sym typeface="+mn-ea"/>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15770</Words>
  <Application>WPS 演示</Application>
  <PresentationFormat>自定义</PresentationFormat>
  <Paragraphs>570</Paragraphs>
  <Slides>132</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132</vt:i4>
      </vt:variant>
    </vt:vector>
  </HeadingPairs>
  <TitlesOfParts>
    <vt:vector size="144" baseType="lpstr">
      <vt:lpstr>Arial</vt:lpstr>
      <vt:lpstr>宋体</vt:lpstr>
      <vt:lpstr>Wingdings</vt:lpstr>
      <vt:lpstr>黑体</vt:lpstr>
      <vt:lpstr>微软雅黑</vt:lpstr>
      <vt:lpstr>华文细黑</vt:lpstr>
      <vt:lpstr>字魂70号-灵悦黑体</vt:lpstr>
      <vt:lpstr>Segoe UI</vt:lpstr>
      <vt:lpstr>隶书</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二、神经系统的常用术语</vt:lpstr>
      <vt:lpstr>PowerPoint 演示文稿</vt:lpstr>
      <vt:lpstr>PowerPoint 演示文稿</vt:lpstr>
      <vt:lpstr>PowerPoint 演示文稿</vt:lpstr>
      <vt:lpstr>PowerPoint 演示文稿</vt:lpstr>
      <vt:lpstr>PowerPoint 演示文稿</vt:lpstr>
      <vt:lpstr>２．白质 </vt:lpstr>
      <vt:lpstr>PowerPoint 演示文稿</vt:lpstr>
      <vt:lpstr>PowerPoint 演示文稿</vt:lpstr>
      <vt:lpstr>PowerPoint 演示文稿</vt:lpstr>
      <vt:lpstr>PowerPoint 演示文稿</vt:lpstr>
      <vt:lpstr>PowerPoint 演示文稿</vt:lpstr>
      <vt:lpstr>PowerPoint 演示文稿</vt:lpstr>
      <vt:lpstr>脑干（腹面）      脑干（背面）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252</cp:revision>
  <dcterms:created xsi:type="dcterms:W3CDTF">2019-11-11T13:37:00Z</dcterms:created>
  <dcterms:modified xsi:type="dcterms:W3CDTF">2025-10-09T03:07:05Z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F47900CFCF14428F81F766D8B14004F0</vt:lpwstr>
  </property>
</Properties>
</file>